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3"/>
  </p:notesMasterIdLst>
  <p:handoutMasterIdLst>
    <p:handoutMasterId r:id="rId34"/>
  </p:handoutMasterIdLst>
  <p:sldIdLst>
    <p:sldId id="349" r:id="rId2"/>
    <p:sldId id="347" r:id="rId3"/>
    <p:sldId id="299" r:id="rId4"/>
    <p:sldId id="329" r:id="rId5"/>
    <p:sldId id="314" r:id="rId6"/>
    <p:sldId id="316" r:id="rId7"/>
    <p:sldId id="315" r:id="rId8"/>
    <p:sldId id="317" r:id="rId9"/>
    <p:sldId id="330" r:id="rId10"/>
    <p:sldId id="320" r:id="rId11"/>
    <p:sldId id="321" r:id="rId12"/>
    <p:sldId id="322" r:id="rId13"/>
    <p:sldId id="323" r:id="rId14"/>
    <p:sldId id="324" r:id="rId15"/>
    <p:sldId id="325" r:id="rId16"/>
    <p:sldId id="331" r:id="rId17"/>
    <p:sldId id="326" r:id="rId18"/>
    <p:sldId id="327" r:id="rId19"/>
    <p:sldId id="332" r:id="rId20"/>
    <p:sldId id="334" r:id="rId21"/>
    <p:sldId id="335" r:id="rId22"/>
    <p:sldId id="337" r:id="rId23"/>
    <p:sldId id="336" r:id="rId24"/>
    <p:sldId id="341" r:id="rId25"/>
    <p:sldId id="339" r:id="rId26"/>
    <p:sldId id="340" r:id="rId27"/>
    <p:sldId id="342" r:id="rId28"/>
    <p:sldId id="344" r:id="rId29"/>
    <p:sldId id="345" r:id="rId30"/>
    <p:sldId id="300" r:id="rId31"/>
    <p:sldId id="350" r:id="rId32"/>
  </p:sldIdLst>
  <p:sldSz cx="9144000" cy="5143500" type="screen16x9"/>
  <p:notesSz cx="7026275" cy="9312275"/>
  <p:defaultTextStyle>
    <a:defPPr>
      <a:defRPr lang="en-US"/>
    </a:defPPr>
    <a:lvl1pPr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1pPr>
    <a:lvl2pPr marL="4572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2pPr>
    <a:lvl3pPr marL="9144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3pPr>
    <a:lvl4pPr marL="13716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4pPr>
    <a:lvl5pPr marL="1828800" algn="ctr" rtl="0" eaLnBrk="0" fontAlgn="base" hangingPunct="0">
      <a:spcBef>
        <a:spcPct val="0"/>
      </a:spcBef>
      <a:spcAft>
        <a:spcPct val="0"/>
      </a:spcAft>
      <a:defRPr sz="2400" kern="1200">
        <a:solidFill>
          <a:schemeClr val="bg1"/>
        </a:solidFill>
        <a:latin typeface="Arial" charset="0"/>
        <a:ea typeface="ＭＳ Ｐゴシック" pitchFamily="-16" charset="-128"/>
        <a:cs typeface="+mn-cs"/>
      </a:defRPr>
    </a:lvl5pPr>
    <a:lvl6pPr marL="2286000" algn="l" defTabSz="914400" rtl="0" eaLnBrk="1" latinLnBrk="0" hangingPunct="1">
      <a:defRPr sz="2400" kern="1200">
        <a:solidFill>
          <a:schemeClr val="bg1"/>
        </a:solidFill>
        <a:latin typeface="Arial" charset="0"/>
        <a:ea typeface="ＭＳ Ｐゴシック" pitchFamily="-16" charset="-128"/>
        <a:cs typeface="+mn-cs"/>
      </a:defRPr>
    </a:lvl6pPr>
    <a:lvl7pPr marL="2743200" algn="l" defTabSz="914400" rtl="0" eaLnBrk="1" latinLnBrk="0" hangingPunct="1">
      <a:defRPr sz="2400" kern="1200">
        <a:solidFill>
          <a:schemeClr val="bg1"/>
        </a:solidFill>
        <a:latin typeface="Arial" charset="0"/>
        <a:ea typeface="ＭＳ Ｐゴシック" pitchFamily="-16" charset="-128"/>
        <a:cs typeface="+mn-cs"/>
      </a:defRPr>
    </a:lvl7pPr>
    <a:lvl8pPr marL="3200400" algn="l" defTabSz="914400" rtl="0" eaLnBrk="1" latinLnBrk="0" hangingPunct="1">
      <a:defRPr sz="2400" kern="1200">
        <a:solidFill>
          <a:schemeClr val="bg1"/>
        </a:solidFill>
        <a:latin typeface="Arial" charset="0"/>
        <a:ea typeface="ＭＳ Ｐゴシック" pitchFamily="-16" charset="-128"/>
        <a:cs typeface="+mn-cs"/>
      </a:defRPr>
    </a:lvl8pPr>
    <a:lvl9pPr marL="3657600" algn="l" defTabSz="914400" rtl="0" eaLnBrk="1" latinLnBrk="0" hangingPunct="1">
      <a:defRPr sz="2400" kern="1200">
        <a:solidFill>
          <a:schemeClr val="bg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ffice User 2" initials="OU2"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5A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2931" autoAdjust="0"/>
  </p:normalViewPr>
  <p:slideViewPr>
    <p:cSldViewPr snapToGrid="0">
      <p:cViewPr varScale="1">
        <p:scale>
          <a:sx n="41" d="100"/>
          <a:sy n="41" d="100"/>
        </p:scale>
        <p:origin x="2117" y="29"/>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3210" y="-102"/>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A98CC-64CE-4831-8652-A8C999E3A651}" type="doc">
      <dgm:prSet loTypeId="urn:microsoft.com/office/officeart/2005/8/layout/vList3#1" loCatId="list" qsTypeId="urn:microsoft.com/office/officeart/2005/8/quickstyle/simple1" qsCatId="simple" csTypeId="urn:microsoft.com/office/officeart/2005/8/colors/accent1_2" csCatId="accent1" phldr="1"/>
      <dgm:spPr/>
    </dgm:pt>
    <dgm:pt modelId="{29C05C26-996B-47B5-A7FE-B4D0C58096E7}">
      <dgm:prSet phldrT="[Text]"/>
      <dgm:spPr/>
      <dgm:t>
        <a:bodyPr/>
        <a:lstStyle/>
        <a:p>
          <a:pPr algn="l"/>
          <a:r>
            <a:rPr lang="en-CA" dirty="0">
              <a:latin typeface="Arial" pitchFamily="34" charset="0"/>
              <a:cs typeface="Arial" pitchFamily="34" charset="0"/>
            </a:rPr>
            <a:t>Click on Picture Icon to insert X or Checkmark or ?</a:t>
          </a:r>
        </a:p>
      </dgm:t>
    </dgm:pt>
    <dgm:pt modelId="{31EB7E90-F51A-4C6C-B6DF-55558B9CC231}" type="parTrans" cxnId="{7EF981DF-52E2-4054-B814-1B709F74392D}">
      <dgm:prSet/>
      <dgm:spPr/>
      <dgm:t>
        <a:bodyPr/>
        <a:lstStyle/>
        <a:p>
          <a:endParaRPr lang="en-CA"/>
        </a:p>
      </dgm:t>
    </dgm:pt>
    <dgm:pt modelId="{96810B4B-88EC-4700-83FF-4F6F643BC38E}" type="sibTrans" cxnId="{7EF981DF-52E2-4054-B814-1B709F74392D}">
      <dgm:prSet/>
      <dgm:spPr/>
      <dgm:t>
        <a:bodyPr/>
        <a:lstStyle/>
        <a:p>
          <a:endParaRPr lang="en-CA"/>
        </a:p>
      </dgm:t>
    </dgm:pt>
    <dgm:pt modelId="{F5C1BDA3-F274-4CEC-8583-AD92EBED2602}">
      <dgm:prSet phldrT="[Text]"/>
      <dgm:spPr/>
      <dgm:t>
        <a:bodyPr/>
        <a:lstStyle/>
        <a:p>
          <a:pPr algn="l"/>
          <a:r>
            <a:rPr lang="en-CA" dirty="0">
              <a:latin typeface="Arial" pitchFamily="34" charset="0"/>
              <a:cs typeface="Arial" pitchFamily="34" charset="0"/>
            </a:rPr>
            <a:t>Caution against unexplained and lengthy suspensions</a:t>
          </a:r>
        </a:p>
      </dgm:t>
    </dgm:pt>
    <dgm:pt modelId="{DA23D4D9-93C5-4621-B673-88EFCCE61E18}" type="parTrans" cxnId="{DA4DFADA-504A-454D-92FD-78EABDC59073}">
      <dgm:prSet/>
      <dgm:spPr/>
      <dgm:t>
        <a:bodyPr/>
        <a:lstStyle/>
        <a:p>
          <a:endParaRPr lang="en-CA"/>
        </a:p>
      </dgm:t>
    </dgm:pt>
    <dgm:pt modelId="{94381749-4760-46F5-ABBE-5D4EF7F6E61A}" type="sibTrans" cxnId="{DA4DFADA-504A-454D-92FD-78EABDC59073}">
      <dgm:prSet/>
      <dgm:spPr/>
      <dgm:t>
        <a:bodyPr/>
        <a:lstStyle/>
        <a:p>
          <a:endParaRPr lang="en-CA"/>
        </a:p>
      </dgm:t>
    </dgm:pt>
    <dgm:pt modelId="{2AD5C6D3-E71E-4198-A712-62BA722B12AA}">
      <dgm:prSet phldrT="[Text]"/>
      <dgm:spPr/>
      <dgm:t>
        <a:bodyPr/>
        <a:lstStyle/>
        <a:p>
          <a:pPr algn="l"/>
          <a:r>
            <a:rPr lang="en-CA" dirty="0">
              <a:latin typeface="Arial" pitchFamily="34" charset="0"/>
              <a:cs typeface="Arial" pitchFamily="34" charset="0"/>
            </a:rPr>
            <a:t>Exercise common sense and good judgment in withholding work </a:t>
          </a:r>
        </a:p>
      </dgm:t>
    </dgm:pt>
    <dgm:pt modelId="{EB92FD9B-C9D3-4AD8-9842-B73AF60F22E2}" type="parTrans" cxnId="{181BB571-19B5-40AE-B6A6-3C134F3F41C1}">
      <dgm:prSet/>
      <dgm:spPr/>
      <dgm:t>
        <a:bodyPr/>
        <a:lstStyle/>
        <a:p>
          <a:endParaRPr lang="en-CA"/>
        </a:p>
      </dgm:t>
    </dgm:pt>
    <dgm:pt modelId="{873E205B-5EC6-42D4-889B-245B98B7B134}" type="sibTrans" cxnId="{181BB571-19B5-40AE-B6A6-3C134F3F41C1}">
      <dgm:prSet/>
      <dgm:spPr/>
      <dgm:t>
        <a:bodyPr/>
        <a:lstStyle/>
        <a:p>
          <a:endParaRPr lang="en-CA"/>
        </a:p>
      </dgm:t>
    </dgm:pt>
    <dgm:pt modelId="{772005AE-EE1D-402B-8BC2-30F6CE61FAD5}">
      <dgm:prSet phldrT="[Text]"/>
      <dgm:spPr/>
      <dgm:t>
        <a:bodyPr/>
        <a:lstStyle/>
        <a:p>
          <a:pPr algn="l"/>
          <a:r>
            <a:rPr lang="en-CA" dirty="0">
              <a:latin typeface="Arial" pitchFamily="34" charset="0"/>
              <a:cs typeface="Arial" pitchFamily="34" charset="0"/>
            </a:rPr>
            <a:t>Maintain open communication with employees</a:t>
          </a:r>
        </a:p>
      </dgm:t>
    </dgm:pt>
    <dgm:pt modelId="{ECF3CD5B-93F0-4AB3-A6ED-677BE5801230}" type="parTrans" cxnId="{78383934-27A7-4AED-88A3-3C9321D9CDFD}">
      <dgm:prSet/>
      <dgm:spPr/>
      <dgm:t>
        <a:bodyPr/>
        <a:lstStyle/>
        <a:p>
          <a:endParaRPr lang="en-CA"/>
        </a:p>
      </dgm:t>
    </dgm:pt>
    <dgm:pt modelId="{C81C177C-7F8D-4494-B260-CA64B74D60AC}" type="sibTrans" cxnId="{78383934-27A7-4AED-88A3-3C9321D9CDFD}">
      <dgm:prSet/>
      <dgm:spPr/>
      <dgm:t>
        <a:bodyPr/>
        <a:lstStyle/>
        <a:p>
          <a:endParaRPr lang="en-CA"/>
        </a:p>
      </dgm:t>
    </dgm:pt>
    <dgm:pt modelId="{9617E39D-25BC-45F9-A367-D73459662933}" type="pres">
      <dgm:prSet presAssocID="{7BEA98CC-64CE-4831-8652-A8C999E3A651}" presName="linearFlow" presStyleCnt="0">
        <dgm:presLayoutVars>
          <dgm:dir/>
          <dgm:resizeHandles val="exact"/>
        </dgm:presLayoutVars>
      </dgm:prSet>
      <dgm:spPr/>
    </dgm:pt>
    <dgm:pt modelId="{171CBF3F-2FAC-4D27-9AF7-3C898F7E8F57}" type="pres">
      <dgm:prSet presAssocID="{29C05C26-996B-47B5-A7FE-B4D0C58096E7}" presName="composite" presStyleCnt="0"/>
      <dgm:spPr/>
    </dgm:pt>
    <dgm:pt modelId="{A667BA7B-19F0-4959-8E4A-BF74ADE44FF8}" type="pres">
      <dgm:prSet presAssocID="{29C05C26-996B-47B5-A7FE-B4D0C58096E7}" presName="imgShp" presStyleLbl="fgImgPlace1" presStyleIdx="0" presStyleCnt="4"/>
      <dgm:spPr/>
    </dgm:pt>
    <dgm:pt modelId="{8057B84F-BC8E-4EA7-82FA-5B6C49B97489}" type="pres">
      <dgm:prSet presAssocID="{29C05C26-996B-47B5-A7FE-B4D0C58096E7}" presName="txShp" presStyleLbl="node1" presStyleIdx="0" presStyleCnt="4">
        <dgm:presLayoutVars>
          <dgm:bulletEnabled val="1"/>
        </dgm:presLayoutVars>
      </dgm:prSet>
      <dgm:spPr/>
    </dgm:pt>
    <dgm:pt modelId="{86D24D9E-985E-4CB0-BA82-A9B65E797BFE}" type="pres">
      <dgm:prSet presAssocID="{96810B4B-88EC-4700-83FF-4F6F643BC38E}" presName="spacing" presStyleCnt="0"/>
      <dgm:spPr/>
    </dgm:pt>
    <dgm:pt modelId="{D62AD4DE-54DF-427A-9542-E60FE98D3AEF}" type="pres">
      <dgm:prSet presAssocID="{F5C1BDA3-F274-4CEC-8583-AD92EBED2602}" presName="composite" presStyleCnt="0"/>
      <dgm:spPr/>
    </dgm:pt>
    <dgm:pt modelId="{0227C07B-2F0C-4EE2-BFC8-E0EF43D78D56}" type="pres">
      <dgm:prSet presAssocID="{F5C1BDA3-F274-4CEC-8583-AD92EBED2602}" presName="imgShp" presStyleLbl="fgImgPlace1" presStyleIdx="1" presStyleCnt="4"/>
      <dgm:spPr/>
    </dgm:pt>
    <dgm:pt modelId="{D85ABC91-4993-4C99-8EB1-2C14DE69CCAD}" type="pres">
      <dgm:prSet presAssocID="{F5C1BDA3-F274-4CEC-8583-AD92EBED2602}" presName="txShp" presStyleLbl="node1" presStyleIdx="1" presStyleCnt="4">
        <dgm:presLayoutVars>
          <dgm:bulletEnabled val="1"/>
        </dgm:presLayoutVars>
      </dgm:prSet>
      <dgm:spPr/>
    </dgm:pt>
    <dgm:pt modelId="{B53E2BFB-F6E7-41BB-85AA-7519234328FB}" type="pres">
      <dgm:prSet presAssocID="{94381749-4760-46F5-ABBE-5D4EF7F6E61A}" presName="spacing" presStyleCnt="0"/>
      <dgm:spPr/>
    </dgm:pt>
    <dgm:pt modelId="{023D88E4-9DC5-48D5-BD85-FC8061AC2B06}" type="pres">
      <dgm:prSet presAssocID="{2AD5C6D3-E71E-4198-A712-62BA722B12AA}" presName="composite" presStyleCnt="0"/>
      <dgm:spPr/>
    </dgm:pt>
    <dgm:pt modelId="{CD9EDA2F-04A2-4277-B1A3-AA1E94400222}" type="pres">
      <dgm:prSet presAssocID="{2AD5C6D3-E71E-4198-A712-62BA722B12AA}" presName="imgShp" presStyleLbl="fgImgPlace1" presStyleIdx="2" presStyleCnt="4"/>
      <dgm:spPr/>
    </dgm:pt>
    <dgm:pt modelId="{0BC2D86B-1EF5-43BC-8D26-78E252E37A74}" type="pres">
      <dgm:prSet presAssocID="{2AD5C6D3-E71E-4198-A712-62BA722B12AA}" presName="txShp" presStyleLbl="node1" presStyleIdx="2" presStyleCnt="4">
        <dgm:presLayoutVars>
          <dgm:bulletEnabled val="1"/>
        </dgm:presLayoutVars>
      </dgm:prSet>
      <dgm:spPr/>
    </dgm:pt>
    <dgm:pt modelId="{5CB29231-6B1E-4A5C-94C1-03DD3C61AF09}" type="pres">
      <dgm:prSet presAssocID="{873E205B-5EC6-42D4-889B-245B98B7B134}" presName="spacing" presStyleCnt="0"/>
      <dgm:spPr/>
    </dgm:pt>
    <dgm:pt modelId="{858F4A43-ACFB-4D19-9ECB-0E17AFA2F504}" type="pres">
      <dgm:prSet presAssocID="{772005AE-EE1D-402B-8BC2-30F6CE61FAD5}" presName="composite" presStyleCnt="0"/>
      <dgm:spPr/>
    </dgm:pt>
    <dgm:pt modelId="{60C64248-CB04-480D-8142-57E72C8346B6}" type="pres">
      <dgm:prSet presAssocID="{772005AE-EE1D-402B-8BC2-30F6CE61FAD5}" presName="imgShp" presStyleLbl="fgImgPlace1" presStyleIdx="3" presStyleCnt="4"/>
      <dgm:spPr/>
    </dgm:pt>
    <dgm:pt modelId="{6B1DE7B2-E3EF-48BA-BBD3-473A39C46C47}" type="pres">
      <dgm:prSet presAssocID="{772005AE-EE1D-402B-8BC2-30F6CE61FAD5}" presName="txShp" presStyleLbl="node1" presStyleIdx="3" presStyleCnt="4">
        <dgm:presLayoutVars>
          <dgm:bulletEnabled val="1"/>
        </dgm:presLayoutVars>
      </dgm:prSet>
      <dgm:spPr/>
    </dgm:pt>
  </dgm:ptLst>
  <dgm:cxnLst>
    <dgm:cxn modelId="{78383934-27A7-4AED-88A3-3C9321D9CDFD}" srcId="{7BEA98CC-64CE-4831-8652-A8C999E3A651}" destId="{772005AE-EE1D-402B-8BC2-30F6CE61FAD5}" srcOrd="3" destOrd="0" parTransId="{ECF3CD5B-93F0-4AB3-A6ED-677BE5801230}" sibTransId="{C81C177C-7F8D-4494-B260-CA64B74D60AC}"/>
    <dgm:cxn modelId="{AD78AF39-F35E-4E41-ADE3-F8633B91BB09}" type="presOf" srcId="{F5C1BDA3-F274-4CEC-8583-AD92EBED2602}" destId="{D85ABC91-4993-4C99-8EB1-2C14DE69CCAD}" srcOrd="0" destOrd="0" presId="urn:microsoft.com/office/officeart/2005/8/layout/vList3#1"/>
    <dgm:cxn modelId="{9DF07D70-3D98-4B52-9087-7C3B3A39A25E}" type="presOf" srcId="{2AD5C6D3-E71E-4198-A712-62BA722B12AA}" destId="{0BC2D86B-1EF5-43BC-8D26-78E252E37A74}" srcOrd="0" destOrd="0" presId="urn:microsoft.com/office/officeart/2005/8/layout/vList3#1"/>
    <dgm:cxn modelId="{181BB571-19B5-40AE-B6A6-3C134F3F41C1}" srcId="{7BEA98CC-64CE-4831-8652-A8C999E3A651}" destId="{2AD5C6D3-E71E-4198-A712-62BA722B12AA}" srcOrd="2" destOrd="0" parTransId="{EB92FD9B-C9D3-4AD8-9842-B73AF60F22E2}" sibTransId="{873E205B-5EC6-42D4-889B-245B98B7B134}"/>
    <dgm:cxn modelId="{96D42E57-86D9-456E-9221-B5C323BF2B9B}" type="presOf" srcId="{29C05C26-996B-47B5-A7FE-B4D0C58096E7}" destId="{8057B84F-BC8E-4EA7-82FA-5B6C49B97489}" srcOrd="0" destOrd="0" presId="urn:microsoft.com/office/officeart/2005/8/layout/vList3#1"/>
    <dgm:cxn modelId="{50917A9C-9340-4F49-9730-260688003CD3}" type="presOf" srcId="{772005AE-EE1D-402B-8BC2-30F6CE61FAD5}" destId="{6B1DE7B2-E3EF-48BA-BBD3-473A39C46C47}" srcOrd="0" destOrd="0" presId="urn:microsoft.com/office/officeart/2005/8/layout/vList3#1"/>
    <dgm:cxn modelId="{13F9E6C2-BDBE-4657-AB07-5417CCC447CF}" type="presOf" srcId="{7BEA98CC-64CE-4831-8652-A8C999E3A651}" destId="{9617E39D-25BC-45F9-A367-D73459662933}" srcOrd="0" destOrd="0" presId="urn:microsoft.com/office/officeart/2005/8/layout/vList3#1"/>
    <dgm:cxn modelId="{DA4DFADA-504A-454D-92FD-78EABDC59073}" srcId="{7BEA98CC-64CE-4831-8652-A8C999E3A651}" destId="{F5C1BDA3-F274-4CEC-8583-AD92EBED2602}" srcOrd="1" destOrd="0" parTransId="{DA23D4D9-93C5-4621-B673-88EFCCE61E18}" sibTransId="{94381749-4760-46F5-ABBE-5D4EF7F6E61A}"/>
    <dgm:cxn modelId="{7EF981DF-52E2-4054-B814-1B709F74392D}" srcId="{7BEA98CC-64CE-4831-8652-A8C999E3A651}" destId="{29C05C26-996B-47B5-A7FE-B4D0C58096E7}" srcOrd="0" destOrd="0" parTransId="{31EB7E90-F51A-4C6C-B6DF-55558B9CC231}" sibTransId="{96810B4B-88EC-4700-83FF-4F6F643BC38E}"/>
    <dgm:cxn modelId="{E9F79357-3563-4EAB-AD1C-47FDEB68E475}" type="presParOf" srcId="{9617E39D-25BC-45F9-A367-D73459662933}" destId="{171CBF3F-2FAC-4D27-9AF7-3C898F7E8F57}" srcOrd="0" destOrd="0" presId="urn:microsoft.com/office/officeart/2005/8/layout/vList3#1"/>
    <dgm:cxn modelId="{BD71CB39-22B0-41E3-833E-70D319070C00}" type="presParOf" srcId="{171CBF3F-2FAC-4D27-9AF7-3C898F7E8F57}" destId="{A667BA7B-19F0-4959-8E4A-BF74ADE44FF8}" srcOrd="0" destOrd="0" presId="urn:microsoft.com/office/officeart/2005/8/layout/vList3#1"/>
    <dgm:cxn modelId="{134AD4D3-3D42-4570-9008-5072690D27AE}" type="presParOf" srcId="{171CBF3F-2FAC-4D27-9AF7-3C898F7E8F57}" destId="{8057B84F-BC8E-4EA7-82FA-5B6C49B97489}" srcOrd="1" destOrd="0" presId="urn:microsoft.com/office/officeart/2005/8/layout/vList3#1"/>
    <dgm:cxn modelId="{9A3F85EB-3A6D-4359-806E-B54CFD8E1539}" type="presParOf" srcId="{9617E39D-25BC-45F9-A367-D73459662933}" destId="{86D24D9E-985E-4CB0-BA82-A9B65E797BFE}" srcOrd="1" destOrd="0" presId="urn:microsoft.com/office/officeart/2005/8/layout/vList3#1"/>
    <dgm:cxn modelId="{D2604D33-11B7-4323-BFF9-1D70C65B18E9}" type="presParOf" srcId="{9617E39D-25BC-45F9-A367-D73459662933}" destId="{D62AD4DE-54DF-427A-9542-E60FE98D3AEF}" srcOrd="2" destOrd="0" presId="urn:microsoft.com/office/officeart/2005/8/layout/vList3#1"/>
    <dgm:cxn modelId="{AF047D4F-A123-4827-A189-1110BA3A814D}" type="presParOf" srcId="{D62AD4DE-54DF-427A-9542-E60FE98D3AEF}" destId="{0227C07B-2F0C-4EE2-BFC8-E0EF43D78D56}" srcOrd="0" destOrd="0" presId="urn:microsoft.com/office/officeart/2005/8/layout/vList3#1"/>
    <dgm:cxn modelId="{3AE870E9-FB31-42DD-8D18-F48A20DB1855}" type="presParOf" srcId="{D62AD4DE-54DF-427A-9542-E60FE98D3AEF}" destId="{D85ABC91-4993-4C99-8EB1-2C14DE69CCAD}" srcOrd="1" destOrd="0" presId="urn:microsoft.com/office/officeart/2005/8/layout/vList3#1"/>
    <dgm:cxn modelId="{E6C5B0EC-F6F0-434B-9689-9188D808DC5D}" type="presParOf" srcId="{9617E39D-25BC-45F9-A367-D73459662933}" destId="{B53E2BFB-F6E7-41BB-85AA-7519234328FB}" srcOrd="3" destOrd="0" presId="urn:microsoft.com/office/officeart/2005/8/layout/vList3#1"/>
    <dgm:cxn modelId="{42B8A9B6-5FAE-46B6-B059-2ED59F015F1C}" type="presParOf" srcId="{9617E39D-25BC-45F9-A367-D73459662933}" destId="{023D88E4-9DC5-48D5-BD85-FC8061AC2B06}" srcOrd="4" destOrd="0" presId="urn:microsoft.com/office/officeart/2005/8/layout/vList3#1"/>
    <dgm:cxn modelId="{8F8B7917-00FD-488E-A931-65936F184B35}" type="presParOf" srcId="{023D88E4-9DC5-48D5-BD85-FC8061AC2B06}" destId="{CD9EDA2F-04A2-4277-B1A3-AA1E94400222}" srcOrd="0" destOrd="0" presId="urn:microsoft.com/office/officeart/2005/8/layout/vList3#1"/>
    <dgm:cxn modelId="{76FD017C-D158-428C-A7B6-00A0D2B24D99}" type="presParOf" srcId="{023D88E4-9DC5-48D5-BD85-FC8061AC2B06}" destId="{0BC2D86B-1EF5-43BC-8D26-78E252E37A74}" srcOrd="1" destOrd="0" presId="urn:microsoft.com/office/officeart/2005/8/layout/vList3#1"/>
    <dgm:cxn modelId="{2558DD72-7E91-44A2-BC74-11FA2614A14C}" type="presParOf" srcId="{9617E39D-25BC-45F9-A367-D73459662933}" destId="{5CB29231-6B1E-4A5C-94C1-03DD3C61AF09}" srcOrd="5" destOrd="0" presId="urn:microsoft.com/office/officeart/2005/8/layout/vList3#1"/>
    <dgm:cxn modelId="{D3A88A5B-68FE-4DAA-8DDB-4C0A9313FA46}" type="presParOf" srcId="{9617E39D-25BC-45F9-A367-D73459662933}" destId="{858F4A43-ACFB-4D19-9ECB-0E17AFA2F504}" srcOrd="6" destOrd="0" presId="urn:microsoft.com/office/officeart/2005/8/layout/vList3#1"/>
    <dgm:cxn modelId="{265533EC-D9F3-433E-ABB3-573D950F94C2}" type="presParOf" srcId="{858F4A43-ACFB-4D19-9ECB-0E17AFA2F504}" destId="{60C64248-CB04-480D-8142-57E72C8346B6}" srcOrd="0" destOrd="0" presId="urn:microsoft.com/office/officeart/2005/8/layout/vList3#1"/>
    <dgm:cxn modelId="{B6FB2C1B-3775-4C20-AF5D-D11EC88C0BFC}" type="presParOf" srcId="{858F4A43-ACFB-4D19-9ECB-0E17AFA2F504}" destId="{6B1DE7B2-E3EF-48BA-BBD3-473A39C46C47}"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32B8A6-1FF0-4479-938B-464686D326F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D382276A-E9AA-447B-AE6F-B5A3292777D4}">
      <dgm:prSet phldrT="[Text]" custT="1"/>
      <dgm:spPr>
        <a:solidFill>
          <a:srgbClr val="45A8BF"/>
        </a:solidFill>
      </dgm:spPr>
      <dgm:t>
        <a:bodyPr/>
        <a:lstStyle/>
        <a:p>
          <a:r>
            <a:rPr lang="en-CA" sz="1800" b="1" i="1" dirty="0">
              <a:solidFill>
                <a:schemeClr val="bg1"/>
              </a:solidFill>
              <a:latin typeface="Arial" pitchFamily="34" charset="0"/>
              <a:cs typeface="Arial" pitchFamily="34" charset="0"/>
            </a:rPr>
            <a:t>Re A Reference Under the Constitutional Questions Act, </a:t>
          </a:r>
          <a:r>
            <a:rPr lang="en-CA" sz="1800" b="1" i="0" dirty="0">
              <a:solidFill>
                <a:schemeClr val="bg1"/>
              </a:solidFill>
              <a:latin typeface="Arial" pitchFamily="34" charset="0"/>
              <a:cs typeface="Arial" pitchFamily="34" charset="0"/>
            </a:rPr>
            <a:t>[1957] </a:t>
          </a:r>
          <a:r>
            <a:rPr lang="en-CA" sz="1800" b="1" i="0" dirty="0" err="1">
              <a:solidFill>
                <a:schemeClr val="bg1"/>
              </a:solidFill>
              <a:latin typeface="Arial" pitchFamily="34" charset="0"/>
              <a:cs typeface="Arial" pitchFamily="34" charset="0"/>
            </a:rPr>
            <a:t>O.R</a:t>
          </a:r>
          <a:r>
            <a:rPr lang="en-CA" sz="1800" b="1" i="0" dirty="0">
              <a:solidFill>
                <a:schemeClr val="bg1"/>
              </a:solidFill>
              <a:latin typeface="Arial" pitchFamily="34" charset="0"/>
              <a:cs typeface="Arial" pitchFamily="34" charset="0"/>
            </a:rPr>
            <a:t>. 28-37</a:t>
          </a:r>
          <a:endParaRPr lang="en-CA" sz="1800" dirty="0">
            <a:solidFill>
              <a:schemeClr val="bg1"/>
            </a:solidFill>
            <a:latin typeface="Arial" pitchFamily="34" charset="0"/>
            <a:cs typeface="Arial" pitchFamily="34" charset="0"/>
          </a:endParaRPr>
        </a:p>
      </dgm:t>
    </dgm:pt>
    <dgm:pt modelId="{85EC2343-5F9A-4356-9FAD-62199E71CBDE}" type="parTrans" cxnId="{549F6FDF-32C3-466B-836C-014F762B336E}">
      <dgm:prSet/>
      <dgm:spPr/>
      <dgm:t>
        <a:bodyPr/>
        <a:lstStyle/>
        <a:p>
          <a:endParaRPr lang="en-CA"/>
        </a:p>
      </dgm:t>
    </dgm:pt>
    <dgm:pt modelId="{9B4A1107-8915-4FCD-ACA3-0A79D04AA7F5}" type="sibTrans" cxnId="{549F6FDF-32C3-466B-836C-014F762B336E}">
      <dgm:prSet/>
      <dgm:spPr/>
      <dgm:t>
        <a:bodyPr/>
        <a:lstStyle/>
        <a:p>
          <a:endParaRPr lang="en-CA"/>
        </a:p>
      </dgm:t>
    </dgm:pt>
    <dgm:pt modelId="{8BAEC318-6BF1-47A9-87DF-1808041086BD}">
      <dgm:prSet custT="1"/>
      <dgm:spPr>
        <a:ln>
          <a:solidFill>
            <a:srgbClr val="45A8BF"/>
          </a:solidFill>
        </a:ln>
      </dgm:spPr>
      <dgm:t>
        <a:bodyPr/>
        <a:lstStyle/>
        <a:p>
          <a:r>
            <a:rPr lang="en-CA" sz="1800" b="0" dirty="0">
              <a:latin typeface="Arial" pitchFamily="34" charset="0"/>
              <a:cs typeface="Arial" pitchFamily="34" charset="0"/>
            </a:rPr>
            <a:t>Police officers can only be “dismissed” as provided in the </a:t>
          </a:r>
          <a:r>
            <a:rPr lang="en-CA" sz="1800" b="0" i="1" dirty="0">
              <a:latin typeface="Arial" pitchFamily="34" charset="0"/>
              <a:cs typeface="Arial" pitchFamily="34" charset="0"/>
            </a:rPr>
            <a:t>Police Act</a:t>
          </a:r>
          <a:endParaRPr lang="en-CA" sz="1800" b="1" dirty="0">
            <a:latin typeface="Arial" pitchFamily="34" charset="0"/>
            <a:cs typeface="Arial" pitchFamily="34" charset="0"/>
          </a:endParaRPr>
        </a:p>
      </dgm:t>
    </dgm:pt>
    <dgm:pt modelId="{A1EED079-41C3-4A32-8C70-9A149DE8F725}" type="parTrans" cxnId="{E4BA256C-C6B4-47B8-822E-B069BEAE8DCC}">
      <dgm:prSet/>
      <dgm:spPr/>
      <dgm:t>
        <a:bodyPr/>
        <a:lstStyle/>
        <a:p>
          <a:endParaRPr lang="en-CA"/>
        </a:p>
      </dgm:t>
    </dgm:pt>
    <dgm:pt modelId="{1DBBD2DF-EAE5-49D6-BDA9-4C1474080971}" type="sibTrans" cxnId="{E4BA256C-C6B4-47B8-822E-B069BEAE8DCC}">
      <dgm:prSet/>
      <dgm:spPr/>
      <dgm:t>
        <a:bodyPr/>
        <a:lstStyle/>
        <a:p>
          <a:endParaRPr lang="en-CA"/>
        </a:p>
      </dgm:t>
    </dgm:pt>
    <dgm:pt modelId="{7D8795DF-F850-4292-BAEC-51DD43582C9F}">
      <dgm:prSet/>
      <dgm:spPr>
        <a:ln>
          <a:solidFill>
            <a:srgbClr val="45A8BF"/>
          </a:solidFill>
        </a:ln>
      </dgm:spPr>
      <dgm:t>
        <a:bodyPr/>
        <a:lstStyle/>
        <a:p>
          <a:endParaRPr lang="en-CA" sz="1800" b="0" i="1" dirty="0">
            <a:latin typeface="Arial" pitchFamily="34" charset="0"/>
            <a:cs typeface="Arial" pitchFamily="34" charset="0"/>
          </a:endParaRPr>
        </a:p>
      </dgm:t>
    </dgm:pt>
    <dgm:pt modelId="{52676736-5FA1-444F-B6D6-BB61C1441863}" type="parTrans" cxnId="{7AF9E1EF-A400-4307-B51B-D3C2CD03B115}">
      <dgm:prSet/>
      <dgm:spPr/>
      <dgm:t>
        <a:bodyPr/>
        <a:lstStyle/>
        <a:p>
          <a:endParaRPr lang="en-US"/>
        </a:p>
      </dgm:t>
    </dgm:pt>
    <dgm:pt modelId="{E5480AA7-7231-4F3B-9DF0-8F0DAFF6A26B}" type="sibTrans" cxnId="{7AF9E1EF-A400-4307-B51B-D3C2CD03B115}">
      <dgm:prSet/>
      <dgm:spPr/>
      <dgm:t>
        <a:bodyPr/>
        <a:lstStyle/>
        <a:p>
          <a:endParaRPr lang="en-US"/>
        </a:p>
      </dgm:t>
    </dgm:pt>
    <dgm:pt modelId="{60B0A06F-D296-4B77-A787-9E1BBF436C99}">
      <dgm:prSet custT="1"/>
      <dgm:spPr>
        <a:ln>
          <a:solidFill>
            <a:srgbClr val="45A8BF"/>
          </a:solidFill>
        </a:ln>
      </dgm:spPr>
      <dgm:t>
        <a:bodyPr/>
        <a:lstStyle/>
        <a:p>
          <a:r>
            <a:rPr lang="en-CA" sz="1800" b="0" i="0" dirty="0">
              <a:latin typeface="Arial" pitchFamily="34" charset="0"/>
              <a:cs typeface="Arial" pitchFamily="34" charset="0"/>
            </a:rPr>
            <a:t>Municipality or police board cannot lawfully give directions to police officers prescribing the scope of office; duties prescribed by </a:t>
          </a:r>
          <a:r>
            <a:rPr lang="en-CA" sz="1800" b="0" i="1" dirty="0">
              <a:latin typeface="Arial" pitchFamily="34" charset="0"/>
              <a:cs typeface="Arial" pitchFamily="34" charset="0"/>
            </a:rPr>
            <a:t>Act</a:t>
          </a:r>
        </a:p>
      </dgm:t>
    </dgm:pt>
    <dgm:pt modelId="{FD220E2A-06EE-41AE-BA3E-7E3C9A8FF941}" type="parTrans" cxnId="{B3D70BF1-0A8F-4C30-87D4-0C25878A2B37}">
      <dgm:prSet/>
      <dgm:spPr/>
      <dgm:t>
        <a:bodyPr/>
        <a:lstStyle/>
        <a:p>
          <a:endParaRPr lang="en-US"/>
        </a:p>
      </dgm:t>
    </dgm:pt>
    <dgm:pt modelId="{2B725FD1-5247-4B74-9BD2-FAF680264F1C}" type="sibTrans" cxnId="{B3D70BF1-0A8F-4C30-87D4-0C25878A2B37}">
      <dgm:prSet/>
      <dgm:spPr/>
      <dgm:t>
        <a:bodyPr/>
        <a:lstStyle/>
        <a:p>
          <a:endParaRPr lang="en-US"/>
        </a:p>
      </dgm:t>
    </dgm:pt>
    <dgm:pt modelId="{EE3E0A88-2DBE-478E-8F9A-946BE3068A13}">
      <dgm:prSet custT="1"/>
      <dgm:spPr>
        <a:ln>
          <a:solidFill>
            <a:srgbClr val="45A8BF"/>
          </a:solidFill>
        </a:ln>
      </dgm:spPr>
      <dgm:t>
        <a:bodyPr/>
        <a:lstStyle/>
        <a:p>
          <a:endParaRPr lang="en-CA" sz="1800" b="0" i="1" dirty="0">
            <a:latin typeface="Arial" pitchFamily="34" charset="0"/>
            <a:cs typeface="Arial" pitchFamily="34" charset="0"/>
          </a:endParaRPr>
        </a:p>
      </dgm:t>
    </dgm:pt>
    <dgm:pt modelId="{BB367C86-19B8-4F4D-99E5-5421BCE845D7}" type="parTrans" cxnId="{4E4F43D3-0F5D-4B79-9EB9-38962CB1E113}">
      <dgm:prSet/>
      <dgm:spPr/>
      <dgm:t>
        <a:bodyPr/>
        <a:lstStyle/>
        <a:p>
          <a:endParaRPr lang="en-US"/>
        </a:p>
      </dgm:t>
    </dgm:pt>
    <dgm:pt modelId="{1D6DF643-9018-477E-BD85-DD47360AA641}" type="sibTrans" cxnId="{4E4F43D3-0F5D-4B79-9EB9-38962CB1E113}">
      <dgm:prSet/>
      <dgm:spPr/>
      <dgm:t>
        <a:bodyPr/>
        <a:lstStyle/>
        <a:p>
          <a:endParaRPr lang="en-US"/>
        </a:p>
      </dgm:t>
    </dgm:pt>
    <dgm:pt modelId="{325B0323-5DE9-4D54-A53A-70F567E4B148}">
      <dgm:prSet custT="1"/>
      <dgm:spPr>
        <a:ln>
          <a:solidFill>
            <a:srgbClr val="45A8BF"/>
          </a:solidFill>
        </a:ln>
      </dgm:spPr>
      <dgm:t>
        <a:bodyPr/>
        <a:lstStyle/>
        <a:p>
          <a:r>
            <a:rPr lang="en-CA" sz="1800" b="0" i="0" u="sng" dirty="0">
              <a:latin typeface="Arial" pitchFamily="34" charset="0"/>
              <a:cs typeface="Arial" pitchFamily="34" charset="0"/>
            </a:rPr>
            <a:t>Police officers are not “employees” of a municipal council or police board</a:t>
          </a:r>
        </a:p>
      </dgm:t>
    </dgm:pt>
    <dgm:pt modelId="{C79949F3-A636-4D78-A643-D3999B45F8F7}" type="parTrans" cxnId="{95D0EB7F-EDC6-4646-B3DF-23768F044944}">
      <dgm:prSet/>
      <dgm:spPr/>
      <dgm:t>
        <a:bodyPr/>
        <a:lstStyle/>
        <a:p>
          <a:endParaRPr lang="en-US"/>
        </a:p>
      </dgm:t>
    </dgm:pt>
    <dgm:pt modelId="{2945A287-D231-46FE-B8CA-AA278FAAFC51}" type="sibTrans" cxnId="{95D0EB7F-EDC6-4646-B3DF-23768F044944}">
      <dgm:prSet/>
      <dgm:spPr/>
      <dgm:t>
        <a:bodyPr/>
        <a:lstStyle/>
        <a:p>
          <a:endParaRPr lang="en-US"/>
        </a:p>
      </dgm:t>
    </dgm:pt>
    <dgm:pt modelId="{35BEA199-A14D-4DC4-BA9A-43E2E607BC27}">
      <dgm:prSet/>
      <dgm:spPr/>
      <dgm:t>
        <a:bodyPr/>
        <a:lstStyle/>
        <a:p>
          <a:endParaRPr lang="en-US" sz="1800" b="0" i="0" dirty="0">
            <a:latin typeface="Arial" pitchFamily="34" charset="0"/>
            <a:cs typeface="Arial" pitchFamily="34" charset="0"/>
          </a:endParaRPr>
        </a:p>
      </dgm:t>
    </dgm:pt>
    <dgm:pt modelId="{16039E49-0433-4EC8-B5A8-F4BBAD962823}" type="parTrans" cxnId="{44056ACC-B7C7-4F35-82D2-27F7D0A725D9}">
      <dgm:prSet/>
      <dgm:spPr/>
      <dgm:t>
        <a:bodyPr/>
        <a:lstStyle/>
        <a:p>
          <a:endParaRPr lang="en-US"/>
        </a:p>
      </dgm:t>
    </dgm:pt>
    <dgm:pt modelId="{769597B1-CCEC-46DD-A0E0-7FF1B41C87B4}" type="sibTrans" cxnId="{44056ACC-B7C7-4F35-82D2-27F7D0A725D9}">
      <dgm:prSet/>
      <dgm:spPr/>
      <dgm:t>
        <a:bodyPr/>
        <a:lstStyle/>
        <a:p>
          <a:endParaRPr lang="en-US"/>
        </a:p>
      </dgm:t>
    </dgm:pt>
    <dgm:pt modelId="{A5A5B893-C0A1-4F39-AC47-3B61035A4DDE}">
      <dgm:prSet custT="1"/>
      <dgm:spPr>
        <a:ln>
          <a:solidFill>
            <a:srgbClr val="45A8BF"/>
          </a:solidFill>
        </a:ln>
      </dgm:spPr>
      <dgm:t>
        <a:bodyPr/>
        <a:lstStyle/>
        <a:p>
          <a:endParaRPr lang="en-CA" sz="1800" b="0" i="0" dirty="0">
            <a:latin typeface="Arial" pitchFamily="34" charset="0"/>
            <a:cs typeface="Arial" pitchFamily="34" charset="0"/>
          </a:endParaRPr>
        </a:p>
      </dgm:t>
    </dgm:pt>
    <dgm:pt modelId="{A9B63556-90E0-42B9-BABF-F5252674EF7B}" type="parTrans" cxnId="{70822605-1EA7-416F-8FF8-C8F5B3D4A436}">
      <dgm:prSet/>
      <dgm:spPr/>
      <dgm:t>
        <a:bodyPr/>
        <a:lstStyle/>
        <a:p>
          <a:endParaRPr lang="en-US"/>
        </a:p>
      </dgm:t>
    </dgm:pt>
    <dgm:pt modelId="{32B9F021-D33F-412B-9FAE-CA38DE5FB7C7}" type="sibTrans" cxnId="{70822605-1EA7-416F-8FF8-C8F5B3D4A436}">
      <dgm:prSet/>
      <dgm:spPr/>
      <dgm:t>
        <a:bodyPr/>
        <a:lstStyle/>
        <a:p>
          <a:endParaRPr lang="en-US"/>
        </a:p>
      </dgm:t>
    </dgm:pt>
    <dgm:pt modelId="{211D0DEB-6C8C-4860-B85C-23A1B1D17E09}">
      <dgm:prSet custT="1"/>
      <dgm:spPr>
        <a:ln>
          <a:solidFill>
            <a:srgbClr val="45A8BF"/>
          </a:solidFill>
        </a:ln>
      </dgm:spPr>
      <dgm:t>
        <a:bodyPr/>
        <a:lstStyle/>
        <a:p>
          <a:endParaRPr lang="en-CA" sz="1800" b="1" dirty="0">
            <a:latin typeface="Arial" pitchFamily="34" charset="0"/>
            <a:cs typeface="Arial" pitchFamily="34" charset="0"/>
          </a:endParaRPr>
        </a:p>
      </dgm:t>
    </dgm:pt>
    <dgm:pt modelId="{BE185EDD-6FF2-45C6-BBF1-9F6066CECF85}" type="parTrans" cxnId="{A8C516B2-4493-4381-9324-094F0F02C21C}">
      <dgm:prSet/>
      <dgm:spPr/>
      <dgm:t>
        <a:bodyPr/>
        <a:lstStyle/>
        <a:p>
          <a:endParaRPr lang="en-US"/>
        </a:p>
      </dgm:t>
    </dgm:pt>
    <dgm:pt modelId="{44D473BD-D2EB-49D7-87DD-22CB723D6B3E}" type="sibTrans" cxnId="{A8C516B2-4493-4381-9324-094F0F02C21C}">
      <dgm:prSet/>
      <dgm:spPr/>
      <dgm:t>
        <a:bodyPr/>
        <a:lstStyle/>
        <a:p>
          <a:endParaRPr lang="en-US"/>
        </a:p>
      </dgm:t>
    </dgm:pt>
    <dgm:pt modelId="{8C6F08B9-3176-4078-BD8E-6813A1AC628E}" type="pres">
      <dgm:prSet presAssocID="{9132B8A6-1FF0-4479-938B-464686D326F0}" presName="linear" presStyleCnt="0">
        <dgm:presLayoutVars>
          <dgm:dir/>
          <dgm:animLvl val="lvl"/>
          <dgm:resizeHandles val="exact"/>
        </dgm:presLayoutVars>
      </dgm:prSet>
      <dgm:spPr/>
    </dgm:pt>
    <dgm:pt modelId="{AAB240EB-C406-4490-AA58-A0FF71DCBF45}" type="pres">
      <dgm:prSet presAssocID="{D382276A-E9AA-447B-AE6F-B5A3292777D4}" presName="parentLin" presStyleCnt="0"/>
      <dgm:spPr/>
    </dgm:pt>
    <dgm:pt modelId="{F74004CB-3339-404B-91FB-E73BDE563031}" type="pres">
      <dgm:prSet presAssocID="{D382276A-E9AA-447B-AE6F-B5A3292777D4}" presName="parentLeftMargin" presStyleLbl="node1" presStyleIdx="0" presStyleCnt="1"/>
      <dgm:spPr/>
    </dgm:pt>
    <dgm:pt modelId="{4CE19751-932C-4FF3-9A17-CF8679BC1F6F}" type="pres">
      <dgm:prSet presAssocID="{D382276A-E9AA-447B-AE6F-B5A3292777D4}" presName="parentText" presStyleLbl="node1" presStyleIdx="0" presStyleCnt="1" custScaleX="110714" custScaleY="161875" custLinFactNeighborX="4731" custLinFactNeighborY="-12979">
        <dgm:presLayoutVars>
          <dgm:chMax val="0"/>
          <dgm:bulletEnabled val="1"/>
        </dgm:presLayoutVars>
      </dgm:prSet>
      <dgm:spPr/>
    </dgm:pt>
    <dgm:pt modelId="{C0EBE7A2-5A59-47A8-A705-CE27095966B0}" type="pres">
      <dgm:prSet presAssocID="{D382276A-E9AA-447B-AE6F-B5A3292777D4}" presName="negativeSpace" presStyleCnt="0"/>
      <dgm:spPr/>
    </dgm:pt>
    <dgm:pt modelId="{B7281180-FCB8-4274-AA7D-1EA4B5942BA3}" type="pres">
      <dgm:prSet presAssocID="{D382276A-E9AA-447B-AE6F-B5A3292777D4}" presName="childText" presStyleLbl="conFgAcc1" presStyleIdx="0" presStyleCnt="1" custLinFactNeighborX="1250">
        <dgm:presLayoutVars>
          <dgm:bulletEnabled val="1"/>
        </dgm:presLayoutVars>
      </dgm:prSet>
      <dgm:spPr/>
    </dgm:pt>
  </dgm:ptLst>
  <dgm:cxnLst>
    <dgm:cxn modelId="{70822605-1EA7-416F-8FF8-C8F5B3D4A436}" srcId="{D382276A-E9AA-447B-AE6F-B5A3292777D4}" destId="{A5A5B893-C0A1-4F39-AC47-3B61035A4DDE}" srcOrd="4" destOrd="0" parTransId="{A9B63556-90E0-42B9-BABF-F5252674EF7B}" sibTransId="{32B9F021-D33F-412B-9FAE-CA38DE5FB7C7}"/>
    <dgm:cxn modelId="{A562A206-8432-4A81-AEC8-80C4E332C0F1}" type="presOf" srcId="{D382276A-E9AA-447B-AE6F-B5A3292777D4}" destId="{4CE19751-932C-4FF3-9A17-CF8679BC1F6F}" srcOrd="1" destOrd="0" presId="urn:microsoft.com/office/officeart/2005/8/layout/list1"/>
    <dgm:cxn modelId="{2418EC06-6FD5-4669-ABDA-D86B66DA14E3}" type="presOf" srcId="{EE3E0A88-2DBE-478E-8F9A-946BE3068A13}" destId="{B7281180-FCB8-4274-AA7D-1EA4B5942BA3}" srcOrd="0" destOrd="2" presId="urn:microsoft.com/office/officeart/2005/8/layout/list1"/>
    <dgm:cxn modelId="{09A19234-D15A-4E45-806D-B98EF2418C3F}" type="presOf" srcId="{9132B8A6-1FF0-4479-938B-464686D326F0}" destId="{8C6F08B9-3176-4078-BD8E-6813A1AC628E}" srcOrd="0" destOrd="0" presId="urn:microsoft.com/office/officeart/2005/8/layout/list1"/>
    <dgm:cxn modelId="{84403E36-0C38-43DF-97F6-C438F4311E49}" type="presOf" srcId="{60B0A06F-D296-4B77-A787-9E1BBF436C99}" destId="{B7281180-FCB8-4274-AA7D-1EA4B5942BA3}" srcOrd="0" destOrd="3" presId="urn:microsoft.com/office/officeart/2005/8/layout/list1"/>
    <dgm:cxn modelId="{B8F77436-687A-4BF5-BB9C-8E0153EBEAC7}" type="presOf" srcId="{8BAEC318-6BF1-47A9-87DF-1808041086BD}" destId="{B7281180-FCB8-4274-AA7D-1EA4B5942BA3}" srcOrd="0" destOrd="1" presId="urn:microsoft.com/office/officeart/2005/8/layout/list1"/>
    <dgm:cxn modelId="{23CA6062-5AA3-43ED-B604-835868E69828}" type="presOf" srcId="{211D0DEB-6C8C-4860-B85C-23A1B1D17E09}" destId="{B7281180-FCB8-4274-AA7D-1EA4B5942BA3}" srcOrd="0" destOrd="0" presId="urn:microsoft.com/office/officeart/2005/8/layout/list1"/>
    <dgm:cxn modelId="{E4BA256C-C6B4-47B8-822E-B069BEAE8DCC}" srcId="{D382276A-E9AA-447B-AE6F-B5A3292777D4}" destId="{8BAEC318-6BF1-47A9-87DF-1808041086BD}" srcOrd="1" destOrd="0" parTransId="{A1EED079-41C3-4A32-8C70-9A149DE8F725}" sibTransId="{1DBBD2DF-EAE5-49D6-BDA9-4C1474080971}"/>
    <dgm:cxn modelId="{95D0EB7F-EDC6-4646-B3DF-23768F044944}" srcId="{D382276A-E9AA-447B-AE6F-B5A3292777D4}" destId="{325B0323-5DE9-4D54-A53A-70F567E4B148}" srcOrd="5" destOrd="0" parTransId="{C79949F3-A636-4D78-A643-D3999B45F8F7}" sibTransId="{2945A287-D231-46FE-B8CA-AA278FAAFC51}"/>
    <dgm:cxn modelId="{B8427590-B92A-4501-B96F-69652AE1F989}" type="presOf" srcId="{D382276A-E9AA-447B-AE6F-B5A3292777D4}" destId="{F74004CB-3339-404B-91FB-E73BDE563031}" srcOrd="0" destOrd="0" presId="urn:microsoft.com/office/officeart/2005/8/layout/list1"/>
    <dgm:cxn modelId="{BCD24BAE-3EFD-468C-8460-EB0FA02D6F65}" type="presOf" srcId="{325B0323-5DE9-4D54-A53A-70F567E4B148}" destId="{B7281180-FCB8-4274-AA7D-1EA4B5942BA3}" srcOrd="0" destOrd="5" presId="urn:microsoft.com/office/officeart/2005/8/layout/list1"/>
    <dgm:cxn modelId="{A8C516B2-4493-4381-9324-094F0F02C21C}" srcId="{D382276A-E9AA-447B-AE6F-B5A3292777D4}" destId="{211D0DEB-6C8C-4860-B85C-23A1B1D17E09}" srcOrd="0" destOrd="0" parTransId="{BE185EDD-6FF2-45C6-BBF1-9F6066CECF85}" sibTransId="{44D473BD-D2EB-49D7-87DD-22CB723D6B3E}"/>
    <dgm:cxn modelId="{394465C6-1C3E-4CB0-9E3A-19F515FD484A}" type="presOf" srcId="{A5A5B893-C0A1-4F39-AC47-3B61035A4DDE}" destId="{B7281180-FCB8-4274-AA7D-1EA4B5942BA3}" srcOrd="0" destOrd="4" presId="urn:microsoft.com/office/officeart/2005/8/layout/list1"/>
    <dgm:cxn modelId="{44056ACC-B7C7-4F35-82D2-27F7D0A725D9}" srcId="{D382276A-E9AA-447B-AE6F-B5A3292777D4}" destId="{35BEA199-A14D-4DC4-BA9A-43E2E607BC27}" srcOrd="6" destOrd="0" parTransId="{16039E49-0433-4EC8-B5A8-F4BBAD962823}" sibTransId="{769597B1-CCEC-46DD-A0E0-7FF1B41C87B4}"/>
    <dgm:cxn modelId="{4E4F43D3-0F5D-4B79-9EB9-38962CB1E113}" srcId="{D382276A-E9AA-447B-AE6F-B5A3292777D4}" destId="{EE3E0A88-2DBE-478E-8F9A-946BE3068A13}" srcOrd="2" destOrd="0" parTransId="{BB367C86-19B8-4F4D-99E5-5421BCE845D7}" sibTransId="{1D6DF643-9018-477E-BD85-DD47360AA641}"/>
    <dgm:cxn modelId="{549F6FDF-32C3-466B-836C-014F762B336E}" srcId="{9132B8A6-1FF0-4479-938B-464686D326F0}" destId="{D382276A-E9AA-447B-AE6F-B5A3292777D4}" srcOrd="0" destOrd="0" parTransId="{85EC2343-5F9A-4356-9FAD-62199E71CBDE}" sibTransId="{9B4A1107-8915-4FCD-ACA3-0A79D04AA7F5}"/>
    <dgm:cxn modelId="{CB7A5CE7-BDCB-41C2-8149-829287F59FBE}" type="presOf" srcId="{35BEA199-A14D-4DC4-BA9A-43E2E607BC27}" destId="{B7281180-FCB8-4274-AA7D-1EA4B5942BA3}" srcOrd="0" destOrd="6" presId="urn:microsoft.com/office/officeart/2005/8/layout/list1"/>
    <dgm:cxn modelId="{7AF9E1EF-A400-4307-B51B-D3C2CD03B115}" srcId="{D382276A-E9AA-447B-AE6F-B5A3292777D4}" destId="{7D8795DF-F850-4292-BAEC-51DD43582C9F}" srcOrd="7" destOrd="0" parTransId="{52676736-5FA1-444F-B6D6-BB61C1441863}" sibTransId="{E5480AA7-7231-4F3B-9DF0-8F0DAFF6A26B}"/>
    <dgm:cxn modelId="{B3D70BF1-0A8F-4C30-87D4-0C25878A2B37}" srcId="{D382276A-E9AA-447B-AE6F-B5A3292777D4}" destId="{60B0A06F-D296-4B77-A787-9E1BBF436C99}" srcOrd="3" destOrd="0" parTransId="{FD220E2A-06EE-41AE-BA3E-7E3C9A8FF941}" sibTransId="{2B725FD1-5247-4B74-9BD2-FAF680264F1C}"/>
    <dgm:cxn modelId="{2B7517F1-34F7-42FC-BF0B-B732C2758E6F}" type="presOf" srcId="{7D8795DF-F850-4292-BAEC-51DD43582C9F}" destId="{B7281180-FCB8-4274-AA7D-1EA4B5942BA3}" srcOrd="0" destOrd="7" presId="urn:microsoft.com/office/officeart/2005/8/layout/list1"/>
    <dgm:cxn modelId="{841EA6D4-E680-47BC-A353-EB6583B0CB8D}" type="presParOf" srcId="{8C6F08B9-3176-4078-BD8E-6813A1AC628E}" destId="{AAB240EB-C406-4490-AA58-A0FF71DCBF45}" srcOrd="0" destOrd="0" presId="urn:microsoft.com/office/officeart/2005/8/layout/list1"/>
    <dgm:cxn modelId="{232035F2-64CC-4D87-8BB1-2ECD7E1B89AB}" type="presParOf" srcId="{AAB240EB-C406-4490-AA58-A0FF71DCBF45}" destId="{F74004CB-3339-404B-91FB-E73BDE563031}" srcOrd="0" destOrd="0" presId="urn:microsoft.com/office/officeart/2005/8/layout/list1"/>
    <dgm:cxn modelId="{FCDA0AAC-76C5-467E-A212-2E37772B7073}" type="presParOf" srcId="{AAB240EB-C406-4490-AA58-A0FF71DCBF45}" destId="{4CE19751-932C-4FF3-9A17-CF8679BC1F6F}" srcOrd="1" destOrd="0" presId="urn:microsoft.com/office/officeart/2005/8/layout/list1"/>
    <dgm:cxn modelId="{DFF7D731-A03E-435F-BF1D-C7B972C239D7}" type="presParOf" srcId="{8C6F08B9-3176-4078-BD8E-6813A1AC628E}" destId="{C0EBE7A2-5A59-47A8-A705-CE27095966B0}" srcOrd="1" destOrd="0" presId="urn:microsoft.com/office/officeart/2005/8/layout/list1"/>
    <dgm:cxn modelId="{EDF44DB2-8557-4B33-926E-7C67129B6BB0}" type="presParOf" srcId="{8C6F08B9-3176-4078-BD8E-6813A1AC628E}" destId="{B7281180-FCB8-4274-AA7D-1EA4B5942BA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32B8A6-1FF0-4479-938B-464686D326F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CA"/>
        </a:p>
      </dgm:t>
    </dgm:pt>
    <dgm:pt modelId="{D382276A-E9AA-447B-AE6F-B5A3292777D4}">
      <dgm:prSet phldrT="[Text]"/>
      <dgm:spPr>
        <a:solidFill>
          <a:srgbClr val="45A8BF"/>
        </a:solidFill>
      </dgm:spPr>
      <dgm:t>
        <a:bodyPr/>
        <a:lstStyle/>
        <a:p>
          <a:r>
            <a:rPr lang="en-CA" b="1" i="1" dirty="0">
              <a:solidFill>
                <a:schemeClr val="bg1"/>
              </a:solidFill>
              <a:latin typeface="Arial" pitchFamily="34" charset="0"/>
              <a:cs typeface="Arial" pitchFamily="34" charset="0"/>
            </a:rPr>
            <a:t>Oldhavi Estate v Woodhouse</a:t>
          </a:r>
          <a:r>
            <a:rPr lang="en-CA" b="1" dirty="0">
              <a:solidFill>
                <a:schemeClr val="bg1"/>
              </a:solidFill>
              <a:latin typeface="Arial" pitchFamily="34" charset="0"/>
              <a:cs typeface="Arial" pitchFamily="34" charset="0"/>
            </a:rPr>
            <a:t>, 2003 SCC 69</a:t>
          </a:r>
        </a:p>
      </dgm:t>
    </dgm:pt>
    <dgm:pt modelId="{85EC2343-5F9A-4356-9FAD-62199E71CBDE}" type="parTrans" cxnId="{549F6FDF-32C3-466B-836C-014F762B336E}">
      <dgm:prSet/>
      <dgm:spPr/>
      <dgm:t>
        <a:bodyPr/>
        <a:lstStyle/>
        <a:p>
          <a:endParaRPr lang="en-CA"/>
        </a:p>
      </dgm:t>
    </dgm:pt>
    <dgm:pt modelId="{9B4A1107-8915-4FCD-ACA3-0A79D04AA7F5}" type="sibTrans" cxnId="{549F6FDF-32C3-466B-836C-014F762B336E}">
      <dgm:prSet/>
      <dgm:spPr/>
      <dgm:t>
        <a:bodyPr/>
        <a:lstStyle/>
        <a:p>
          <a:endParaRPr lang="en-CA"/>
        </a:p>
      </dgm:t>
    </dgm:pt>
    <dgm:pt modelId="{8BAEC318-6BF1-47A9-87DF-1808041086BD}">
      <dgm:prSet/>
      <dgm:spPr>
        <a:ln>
          <a:solidFill>
            <a:srgbClr val="45A8BF"/>
          </a:solidFill>
        </a:ln>
      </dgm:spPr>
      <dgm:t>
        <a:bodyPr/>
        <a:lstStyle/>
        <a:p>
          <a:r>
            <a:rPr lang="en-CA" b="0" dirty="0">
              <a:latin typeface="Arial" pitchFamily="34" charset="0"/>
              <a:cs typeface="Arial" pitchFamily="34" charset="0"/>
            </a:rPr>
            <a:t>Oldhavi killed by police while running from vehicle after robbery</a:t>
          </a:r>
        </a:p>
      </dgm:t>
    </dgm:pt>
    <dgm:pt modelId="{A1EED079-41C3-4A32-8C70-9A149DE8F725}" type="parTrans" cxnId="{E4BA256C-C6B4-47B8-822E-B069BEAE8DCC}">
      <dgm:prSet/>
      <dgm:spPr/>
      <dgm:t>
        <a:bodyPr/>
        <a:lstStyle/>
        <a:p>
          <a:endParaRPr lang="en-CA"/>
        </a:p>
      </dgm:t>
    </dgm:pt>
    <dgm:pt modelId="{1DBBD2DF-EAE5-49D6-BDA9-4C1474080971}" type="sibTrans" cxnId="{E4BA256C-C6B4-47B8-822E-B069BEAE8DCC}">
      <dgm:prSet/>
      <dgm:spPr/>
      <dgm:t>
        <a:bodyPr/>
        <a:lstStyle/>
        <a:p>
          <a:endParaRPr lang="en-CA"/>
        </a:p>
      </dgm:t>
    </dgm:pt>
    <dgm:pt modelId="{12AA8DC4-2A23-4366-B2B7-EED87D8E4DB7}">
      <dgm:prSet/>
      <dgm:spPr>
        <a:ln>
          <a:solidFill>
            <a:srgbClr val="45A8BF"/>
          </a:solidFill>
        </a:ln>
      </dgm:spPr>
      <dgm:t>
        <a:bodyPr/>
        <a:lstStyle/>
        <a:p>
          <a:r>
            <a:rPr lang="en-CA" b="0" dirty="0">
              <a:latin typeface="Arial" pitchFamily="34" charset="0"/>
              <a:cs typeface="Arial" pitchFamily="34" charset="0"/>
            </a:rPr>
            <a:t>Allegation that officers subverted SIU investigation</a:t>
          </a:r>
        </a:p>
      </dgm:t>
    </dgm:pt>
    <dgm:pt modelId="{CF9842E2-6E86-477F-9811-E48BB9BA50B8}" type="parTrans" cxnId="{85D5BF19-A56B-4381-A8AF-2F2B4973305E}">
      <dgm:prSet/>
      <dgm:spPr/>
      <dgm:t>
        <a:bodyPr/>
        <a:lstStyle/>
        <a:p>
          <a:endParaRPr lang="en-US"/>
        </a:p>
      </dgm:t>
    </dgm:pt>
    <dgm:pt modelId="{5A202986-25C2-4BF8-9819-52B155775525}" type="sibTrans" cxnId="{85D5BF19-A56B-4381-A8AF-2F2B4973305E}">
      <dgm:prSet/>
      <dgm:spPr/>
      <dgm:t>
        <a:bodyPr/>
        <a:lstStyle/>
        <a:p>
          <a:endParaRPr lang="en-US"/>
        </a:p>
      </dgm:t>
    </dgm:pt>
    <dgm:pt modelId="{0F647496-0F6C-47EA-AE7A-4E6F6862978B}">
      <dgm:prSet/>
      <dgm:spPr>
        <a:ln>
          <a:solidFill>
            <a:srgbClr val="45A8BF"/>
          </a:solidFill>
        </a:ln>
      </dgm:spPr>
      <dgm:t>
        <a:bodyPr/>
        <a:lstStyle/>
        <a:p>
          <a:r>
            <a:rPr lang="en-CA" b="0" dirty="0">
              <a:latin typeface="Arial" pitchFamily="34" charset="0"/>
              <a:cs typeface="Arial" pitchFamily="34" charset="0"/>
            </a:rPr>
            <a:t>Claim for misfeasance of public office and negligence</a:t>
          </a:r>
        </a:p>
      </dgm:t>
    </dgm:pt>
    <dgm:pt modelId="{02F738BA-20EE-460E-B399-792B19742F80}" type="parTrans" cxnId="{F9C3D27C-408E-4A99-A6C2-15AF6E2013A9}">
      <dgm:prSet/>
      <dgm:spPr/>
      <dgm:t>
        <a:bodyPr/>
        <a:lstStyle/>
        <a:p>
          <a:endParaRPr lang="en-US"/>
        </a:p>
      </dgm:t>
    </dgm:pt>
    <dgm:pt modelId="{3839E4A7-8380-4E69-8B3D-9D990031C418}" type="sibTrans" cxnId="{F9C3D27C-408E-4A99-A6C2-15AF6E2013A9}">
      <dgm:prSet/>
      <dgm:spPr/>
      <dgm:t>
        <a:bodyPr/>
        <a:lstStyle/>
        <a:p>
          <a:endParaRPr lang="en-US"/>
        </a:p>
      </dgm:t>
    </dgm:pt>
    <dgm:pt modelId="{527E300E-FB1C-466C-A900-66B1E74BE2AE}">
      <dgm:prSet/>
      <dgm:spPr>
        <a:ln>
          <a:solidFill>
            <a:srgbClr val="45A8BF"/>
          </a:solidFill>
        </a:ln>
      </dgm:spPr>
      <dgm:t>
        <a:bodyPr/>
        <a:lstStyle/>
        <a:p>
          <a:endParaRPr lang="en-CA" b="1" dirty="0">
            <a:latin typeface="Arial" pitchFamily="34" charset="0"/>
            <a:cs typeface="Arial" pitchFamily="34" charset="0"/>
          </a:endParaRPr>
        </a:p>
      </dgm:t>
    </dgm:pt>
    <dgm:pt modelId="{D4A018D3-8F22-47A3-BE30-2BDE48C4AFA2}" type="parTrans" cxnId="{818C9FC6-B82F-4929-A239-2B6C98A6D5B7}">
      <dgm:prSet/>
      <dgm:spPr/>
      <dgm:t>
        <a:bodyPr/>
        <a:lstStyle/>
        <a:p>
          <a:endParaRPr lang="en-US"/>
        </a:p>
      </dgm:t>
    </dgm:pt>
    <dgm:pt modelId="{CDC5CD77-DBD0-4CE8-BB8A-AFBF59FE55BD}" type="sibTrans" cxnId="{818C9FC6-B82F-4929-A239-2B6C98A6D5B7}">
      <dgm:prSet/>
      <dgm:spPr/>
      <dgm:t>
        <a:bodyPr/>
        <a:lstStyle/>
        <a:p>
          <a:endParaRPr lang="en-US"/>
        </a:p>
      </dgm:t>
    </dgm:pt>
    <dgm:pt modelId="{EBB545F9-6294-445E-8D8E-F0C01280DAFA}">
      <dgm:prSet/>
      <dgm:spPr>
        <a:ln>
          <a:solidFill>
            <a:srgbClr val="45A8BF"/>
          </a:solidFill>
        </a:ln>
      </dgm:spPr>
      <dgm:t>
        <a:bodyPr/>
        <a:lstStyle/>
        <a:p>
          <a:endParaRPr lang="en-CA" b="0" dirty="0">
            <a:latin typeface="Arial" pitchFamily="34" charset="0"/>
            <a:cs typeface="Arial" pitchFamily="34" charset="0"/>
          </a:endParaRPr>
        </a:p>
      </dgm:t>
    </dgm:pt>
    <dgm:pt modelId="{F232FB1E-C6EB-4C9A-A39A-425DDB949C53}" type="parTrans" cxnId="{DE959F5B-92F6-4C1C-B148-956427E632E7}">
      <dgm:prSet/>
      <dgm:spPr/>
      <dgm:t>
        <a:bodyPr/>
        <a:lstStyle/>
        <a:p>
          <a:endParaRPr lang="en-US"/>
        </a:p>
      </dgm:t>
    </dgm:pt>
    <dgm:pt modelId="{EC9963AE-6957-4209-AB91-E1E3FCA2A2FF}" type="sibTrans" cxnId="{DE959F5B-92F6-4C1C-B148-956427E632E7}">
      <dgm:prSet/>
      <dgm:spPr/>
      <dgm:t>
        <a:bodyPr/>
        <a:lstStyle/>
        <a:p>
          <a:endParaRPr lang="en-US"/>
        </a:p>
      </dgm:t>
    </dgm:pt>
    <dgm:pt modelId="{ED21BA81-B6CF-4385-89D2-BFBBBE067485}">
      <dgm:prSet/>
      <dgm:spPr>
        <a:ln>
          <a:solidFill>
            <a:srgbClr val="45A8BF"/>
          </a:solidFill>
        </a:ln>
      </dgm:spPr>
      <dgm:t>
        <a:bodyPr/>
        <a:lstStyle/>
        <a:p>
          <a:endParaRPr lang="en-CA" b="0" dirty="0">
            <a:latin typeface="Arial" pitchFamily="34" charset="0"/>
            <a:cs typeface="Arial" pitchFamily="34" charset="0"/>
          </a:endParaRPr>
        </a:p>
      </dgm:t>
    </dgm:pt>
    <dgm:pt modelId="{FE906022-9117-4ABC-B234-3C8890BBFE1B}" type="parTrans" cxnId="{74467383-48C9-427A-9E01-826857DA25DE}">
      <dgm:prSet/>
      <dgm:spPr/>
      <dgm:t>
        <a:bodyPr/>
        <a:lstStyle/>
        <a:p>
          <a:endParaRPr lang="en-US"/>
        </a:p>
      </dgm:t>
    </dgm:pt>
    <dgm:pt modelId="{BDF1A44E-C185-4627-8022-CD707B4113C5}" type="sibTrans" cxnId="{74467383-48C9-427A-9E01-826857DA25DE}">
      <dgm:prSet/>
      <dgm:spPr/>
      <dgm:t>
        <a:bodyPr/>
        <a:lstStyle/>
        <a:p>
          <a:endParaRPr lang="en-US"/>
        </a:p>
      </dgm:t>
    </dgm:pt>
    <dgm:pt modelId="{8C6F08B9-3176-4078-BD8E-6813A1AC628E}" type="pres">
      <dgm:prSet presAssocID="{9132B8A6-1FF0-4479-938B-464686D326F0}" presName="linear" presStyleCnt="0">
        <dgm:presLayoutVars>
          <dgm:dir/>
          <dgm:animLvl val="lvl"/>
          <dgm:resizeHandles val="exact"/>
        </dgm:presLayoutVars>
      </dgm:prSet>
      <dgm:spPr/>
    </dgm:pt>
    <dgm:pt modelId="{AAB240EB-C406-4490-AA58-A0FF71DCBF45}" type="pres">
      <dgm:prSet presAssocID="{D382276A-E9AA-447B-AE6F-B5A3292777D4}" presName="parentLin" presStyleCnt="0"/>
      <dgm:spPr/>
    </dgm:pt>
    <dgm:pt modelId="{F74004CB-3339-404B-91FB-E73BDE563031}" type="pres">
      <dgm:prSet presAssocID="{D382276A-E9AA-447B-AE6F-B5A3292777D4}" presName="parentLeftMargin" presStyleLbl="node1" presStyleIdx="0" presStyleCnt="1"/>
      <dgm:spPr/>
    </dgm:pt>
    <dgm:pt modelId="{4CE19751-932C-4FF3-9A17-CF8679BC1F6F}" type="pres">
      <dgm:prSet presAssocID="{D382276A-E9AA-447B-AE6F-B5A3292777D4}" presName="parentText" presStyleLbl="node1" presStyleIdx="0" presStyleCnt="1" custScaleX="110714" custScaleY="123882" custLinFactNeighborX="16999" custLinFactNeighborY="-12979">
        <dgm:presLayoutVars>
          <dgm:chMax val="0"/>
          <dgm:bulletEnabled val="1"/>
        </dgm:presLayoutVars>
      </dgm:prSet>
      <dgm:spPr/>
    </dgm:pt>
    <dgm:pt modelId="{C0EBE7A2-5A59-47A8-A705-CE27095966B0}" type="pres">
      <dgm:prSet presAssocID="{D382276A-E9AA-447B-AE6F-B5A3292777D4}" presName="negativeSpace" presStyleCnt="0"/>
      <dgm:spPr/>
    </dgm:pt>
    <dgm:pt modelId="{B7281180-FCB8-4274-AA7D-1EA4B5942BA3}" type="pres">
      <dgm:prSet presAssocID="{D382276A-E9AA-447B-AE6F-B5A3292777D4}" presName="childText" presStyleLbl="conFgAcc1" presStyleIdx="0" presStyleCnt="1" custLinFactNeighborX="-11795" custLinFactNeighborY="37644">
        <dgm:presLayoutVars>
          <dgm:bulletEnabled val="1"/>
        </dgm:presLayoutVars>
      </dgm:prSet>
      <dgm:spPr/>
    </dgm:pt>
  </dgm:ptLst>
  <dgm:cxnLst>
    <dgm:cxn modelId="{A562A206-8432-4A81-AEC8-80C4E332C0F1}" type="presOf" srcId="{D382276A-E9AA-447B-AE6F-B5A3292777D4}" destId="{4CE19751-932C-4FF3-9A17-CF8679BC1F6F}" srcOrd="1" destOrd="0" presId="urn:microsoft.com/office/officeart/2005/8/layout/list1"/>
    <dgm:cxn modelId="{85D5BF19-A56B-4381-A8AF-2F2B4973305E}" srcId="{D382276A-E9AA-447B-AE6F-B5A3292777D4}" destId="{12AA8DC4-2A23-4366-B2B7-EED87D8E4DB7}" srcOrd="2" destOrd="0" parTransId="{CF9842E2-6E86-477F-9811-E48BB9BA50B8}" sibTransId="{5A202986-25C2-4BF8-9819-52B155775525}"/>
    <dgm:cxn modelId="{09A19234-D15A-4E45-806D-B98EF2418C3F}" type="presOf" srcId="{9132B8A6-1FF0-4479-938B-464686D326F0}" destId="{8C6F08B9-3176-4078-BD8E-6813A1AC628E}" srcOrd="0" destOrd="0" presId="urn:microsoft.com/office/officeart/2005/8/layout/list1"/>
    <dgm:cxn modelId="{B8F77436-687A-4BF5-BB9C-8E0153EBEAC7}" type="presOf" srcId="{8BAEC318-6BF1-47A9-87DF-1808041086BD}" destId="{B7281180-FCB8-4274-AA7D-1EA4B5942BA3}" srcOrd="0" destOrd="0" presId="urn:microsoft.com/office/officeart/2005/8/layout/list1"/>
    <dgm:cxn modelId="{BB2B043A-38FA-4948-AFA5-49097DB98307}" type="presOf" srcId="{ED21BA81-B6CF-4385-89D2-BFBBBE067485}" destId="{B7281180-FCB8-4274-AA7D-1EA4B5942BA3}" srcOrd="0" destOrd="3" presId="urn:microsoft.com/office/officeart/2005/8/layout/list1"/>
    <dgm:cxn modelId="{DE959F5B-92F6-4C1C-B148-956427E632E7}" srcId="{D382276A-E9AA-447B-AE6F-B5A3292777D4}" destId="{EBB545F9-6294-445E-8D8E-F0C01280DAFA}" srcOrd="1" destOrd="0" parTransId="{F232FB1E-C6EB-4C9A-A39A-425DDB949C53}" sibTransId="{EC9963AE-6957-4209-AB91-E1E3FCA2A2FF}"/>
    <dgm:cxn modelId="{E4BA256C-C6B4-47B8-822E-B069BEAE8DCC}" srcId="{D382276A-E9AA-447B-AE6F-B5A3292777D4}" destId="{8BAEC318-6BF1-47A9-87DF-1808041086BD}" srcOrd="0" destOrd="0" parTransId="{A1EED079-41C3-4A32-8C70-9A149DE8F725}" sibTransId="{1DBBD2DF-EAE5-49D6-BDA9-4C1474080971}"/>
    <dgm:cxn modelId="{F9C3D27C-408E-4A99-A6C2-15AF6E2013A9}" srcId="{D382276A-E9AA-447B-AE6F-B5A3292777D4}" destId="{0F647496-0F6C-47EA-AE7A-4E6F6862978B}" srcOrd="4" destOrd="0" parTransId="{02F738BA-20EE-460E-B399-792B19742F80}" sibTransId="{3839E4A7-8380-4E69-8B3D-9D990031C418}"/>
    <dgm:cxn modelId="{74467383-48C9-427A-9E01-826857DA25DE}" srcId="{D382276A-E9AA-447B-AE6F-B5A3292777D4}" destId="{ED21BA81-B6CF-4385-89D2-BFBBBE067485}" srcOrd="3" destOrd="0" parTransId="{FE906022-9117-4ABC-B234-3C8890BBFE1B}" sibTransId="{BDF1A44E-C185-4627-8022-CD707B4113C5}"/>
    <dgm:cxn modelId="{437F5F84-C1B2-4708-82A4-F89B2E1AFBA5}" type="presOf" srcId="{12AA8DC4-2A23-4366-B2B7-EED87D8E4DB7}" destId="{B7281180-FCB8-4274-AA7D-1EA4B5942BA3}" srcOrd="0" destOrd="2" presId="urn:microsoft.com/office/officeart/2005/8/layout/list1"/>
    <dgm:cxn modelId="{B8427590-B92A-4501-B96F-69652AE1F989}" type="presOf" srcId="{D382276A-E9AA-447B-AE6F-B5A3292777D4}" destId="{F74004CB-3339-404B-91FB-E73BDE563031}" srcOrd="0" destOrd="0" presId="urn:microsoft.com/office/officeart/2005/8/layout/list1"/>
    <dgm:cxn modelId="{0BAA699D-84FE-43A6-9EE0-D37D06D6EE60}" type="presOf" srcId="{527E300E-FB1C-466C-A900-66B1E74BE2AE}" destId="{B7281180-FCB8-4274-AA7D-1EA4B5942BA3}" srcOrd="0" destOrd="5" presId="urn:microsoft.com/office/officeart/2005/8/layout/list1"/>
    <dgm:cxn modelId="{818C9FC6-B82F-4929-A239-2B6C98A6D5B7}" srcId="{D382276A-E9AA-447B-AE6F-B5A3292777D4}" destId="{527E300E-FB1C-466C-A900-66B1E74BE2AE}" srcOrd="5" destOrd="0" parTransId="{D4A018D3-8F22-47A3-BE30-2BDE48C4AFA2}" sibTransId="{CDC5CD77-DBD0-4CE8-BB8A-AFBF59FE55BD}"/>
    <dgm:cxn modelId="{549F6FDF-32C3-466B-836C-014F762B336E}" srcId="{9132B8A6-1FF0-4479-938B-464686D326F0}" destId="{D382276A-E9AA-447B-AE6F-B5A3292777D4}" srcOrd="0" destOrd="0" parTransId="{85EC2343-5F9A-4356-9FAD-62199E71CBDE}" sibTransId="{9B4A1107-8915-4FCD-ACA3-0A79D04AA7F5}"/>
    <dgm:cxn modelId="{9CD12BF5-3CF3-4EE4-85FB-5BB54B7AD4B9}" type="presOf" srcId="{0F647496-0F6C-47EA-AE7A-4E6F6862978B}" destId="{B7281180-FCB8-4274-AA7D-1EA4B5942BA3}" srcOrd="0" destOrd="4" presId="urn:microsoft.com/office/officeart/2005/8/layout/list1"/>
    <dgm:cxn modelId="{3DC68CFD-4730-4A1D-91CD-072C142532FB}" type="presOf" srcId="{EBB545F9-6294-445E-8D8E-F0C01280DAFA}" destId="{B7281180-FCB8-4274-AA7D-1EA4B5942BA3}" srcOrd="0" destOrd="1" presId="urn:microsoft.com/office/officeart/2005/8/layout/list1"/>
    <dgm:cxn modelId="{841EA6D4-E680-47BC-A353-EB6583B0CB8D}" type="presParOf" srcId="{8C6F08B9-3176-4078-BD8E-6813A1AC628E}" destId="{AAB240EB-C406-4490-AA58-A0FF71DCBF45}" srcOrd="0" destOrd="0" presId="urn:microsoft.com/office/officeart/2005/8/layout/list1"/>
    <dgm:cxn modelId="{232035F2-64CC-4D87-8BB1-2ECD7E1B89AB}" type="presParOf" srcId="{AAB240EB-C406-4490-AA58-A0FF71DCBF45}" destId="{F74004CB-3339-404B-91FB-E73BDE563031}" srcOrd="0" destOrd="0" presId="urn:microsoft.com/office/officeart/2005/8/layout/list1"/>
    <dgm:cxn modelId="{FCDA0AAC-76C5-467E-A212-2E37772B7073}" type="presParOf" srcId="{AAB240EB-C406-4490-AA58-A0FF71DCBF45}" destId="{4CE19751-932C-4FF3-9A17-CF8679BC1F6F}" srcOrd="1" destOrd="0" presId="urn:microsoft.com/office/officeart/2005/8/layout/list1"/>
    <dgm:cxn modelId="{DFF7D731-A03E-435F-BF1D-C7B972C239D7}" type="presParOf" srcId="{8C6F08B9-3176-4078-BD8E-6813A1AC628E}" destId="{C0EBE7A2-5A59-47A8-A705-CE27095966B0}" srcOrd="1" destOrd="0" presId="urn:microsoft.com/office/officeart/2005/8/layout/list1"/>
    <dgm:cxn modelId="{EDF44DB2-8557-4B33-926E-7C67129B6BB0}" type="presParOf" srcId="{8C6F08B9-3176-4078-BD8E-6813A1AC628E}" destId="{B7281180-FCB8-4274-AA7D-1EA4B5942BA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06E2DF-24C7-47F4-8F86-E904F2AB41A4}"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n-CA"/>
        </a:p>
      </dgm:t>
    </dgm:pt>
    <dgm:pt modelId="{8081E43E-2EA3-410C-9E28-4B6A4B4BEA35}">
      <dgm:prSet phldrT="[Text]"/>
      <dgm:spPr>
        <a:solidFill>
          <a:srgbClr val="C00000"/>
        </a:solidFill>
        <a:ln>
          <a:noFill/>
        </a:ln>
      </dgm:spPr>
      <dgm:t>
        <a:bodyPr/>
        <a:lstStyle/>
        <a:p>
          <a:r>
            <a:rPr lang="en-CA" dirty="0"/>
            <a:t>	</a:t>
          </a:r>
        </a:p>
      </dgm:t>
    </dgm:pt>
    <dgm:pt modelId="{9E8F0686-74B4-41DE-A7E7-0795211BAECB}" type="parTrans" cxnId="{E747CB40-9187-491F-BD99-D9F3EE4DFBEB}">
      <dgm:prSet/>
      <dgm:spPr/>
      <dgm:t>
        <a:bodyPr/>
        <a:lstStyle/>
        <a:p>
          <a:endParaRPr lang="en-CA"/>
        </a:p>
      </dgm:t>
    </dgm:pt>
    <dgm:pt modelId="{70178729-BE31-40C5-83FC-832DA6604E8B}" type="sibTrans" cxnId="{E747CB40-9187-491F-BD99-D9F3EE4DFBEB}">
      <dgm:prSet/>
      <dgm:spPr/>
      <dgm:t>
        <a:bodyPr/>
        <a:lstStyle/>
        <a:p>
          <a:endParaRPr lang="en-CA"/>
        </a:p>
      </dgm:t>
    </dgm:pt>
    <dgm:pt modelId="{7EF82554-07DD-45BE-A8F3-914F8FFCFCAE}">
      <dgm:prSet phldrT="[Text]"/>
      <dgm:spPr>
        <a:solidFill>
          <a:srgbClr val="45A7BE"/>
        </a:solidFill>
        <a:ln>
          <a:solidFill>
            <a:srgbClr val="45A7BE"/>
          </a:solidFill>
        </a:ln>
      </dgm:spPr>
      <dgm:t>
        <a:bodyPr/>
        <a:lstStyle/>
        <a:p>
          <a:endParaRPr lang="en-CA" dirty="0"/>
        </a:p>
      </dgm:t>
    </dgm:pt>
    <dgm:pt modelId="{F3E9A496-4B6B-4756-87F5-55C12440BBFE}" type="parTrans" cxnId="{4A6F5D58-3810-4850-A46D-6CA41306E626}">
      <dgm:prSet/>
      <dgm:spPr/>
      <dgm:t>
        <a:bodyPr/>
        <a:lstStyle/>
        <a:p>
          <a:endParaRPr lang="en-CA"/>
        </a:p>
      </dgm:t>
    </dgm:pt>
    <dgm:pt modelId="{DC7613B5-38A7-45E1-97FE-0C62D836EFBE}" type="sibTrans" cxnId="{4A6F5D58-3810-4850-A46D-6CA41306E626}">
      <dgm:prSet/>
      <dgm:spPr/>
      <dgm:t>
        <a:bodyPr/>
        <a:lstStyle/>
        <a:p>
          <a:endParaRPr lang="en-CA"/>
        </a:p>
      </dgm:t>
    </dgm:pt>
    <dgm:pt modelId="{A0D8D340-A05C-442C-981B-6F9332C1439E}">
      <dgm:prSet phldrT="[Text]"/>
      <dgm:spPr>
        <a:ln>
          <a:solidFill>
            <a:srgbClr val="45A7BE"/>
          </a:solidFill>
        </a:ln>
      </dgm:spPr>
      <dgm:t>
        <a:bodyPr/>
        <a:lstStyle/>
        <a:p>
          <a:r>
            <a:rPr lang="en-CA" dirty="0">
              <a:latin typeface="Arial" pitchFamily="34" charset="0"/>
              <a:cs typeface="Arial" pitchFamily="34" charset="0"/>
            </a:rPr>
            <a:t>Because police officers are not “employees”, historically police governing bodies were not vicariously liable for wrongful acts of officers; no role in litigation</a:t>
          </a:r>
        </a:p>
      </dgm:t>
    </dgm:pt>
    <dgm:pt modelId="{C43F4C94-A4E2-4901-8F09-418A054DD5CF}" type="parTrans" cxnId="{8F0DE584-C3FE-4663-8683-0D47ECBDE6B7}">
      <dgm:prSet/>
      <dgm:spPr/>
      <dgm:t>
        <a:bodyPr/>
        <a:lstStyle/>
        <a:p>
          <a:endParaRPr lang="en-CA"/>
        </a:p>
      </dgm:t>
    </dgm:pt>
    <dgm:pt modelId="{7191FA5B-5F12-4CBC-8CB4-FCE002447289}" type="sibTrans" cxnId="{8F0DE584-C3FE-4663-8683-0D47ECBDE6B7}">
      <dgm:prSet/>
      <dgm:spPr/>
      <dgm:t>
        <a:bodyPr/>
        <a:lstStyle/>
        <a:p>
          <a:endParaRPr lang="en-CA"/>
        </a:p>
      </dgm:t>
    </dgm:pt>
    <dgm:pt modelId="{E8F66265-83E2-4B15-ABCF-7FCDF52B2F86}">
      <dgm:prSet phldrT="[Text]"/>
      <dgm:spPr>
        <a:solidFill>
          <a:schemeClr val="tx1">
            <a:lumMod val="65000"/>
            <a:lumOff val="35000"/>
          </a:schemeClr>
        </a:solidFill>
        <a:ln>
          <a:solidFill>
            <a:schemeClr val="tx1">
              <a:lumMod val="65000"/>
              <a:lumOff val="35000"/>
            </a:schemeClr>
          </a:solidFill>
        </a:ln>
      </dgm:spPr>
      <dgm:t>
        <a:bodyPr/>
        <a:lstStyle/>
        <a:p>
          <a:endParaRPr lang="en-CA" dirty="0"/>
        </a:p>
      </dgm:t>
    </dgm:pt>
    <dgm:pt modelId="{65F753F5-B617-40D9-B5EB-FD3362C06ECF}" type="parTrans" cxnId="{BD9733F7-C71D-40F7-9804-33254897552E}">
      <dgm:prSet/>
      <dgm:spPr/>
      <dgm:t>
        <a:bodyPr/>
        <a:lstStyle/>
        <a:p>
          <a:endParaRPr lang="en-CA"/>
        </a:p>
      </dgm:t>
    </dgm:pt>
    <dgm:pt modelId="{92157518-EE94-4D96-B64B-676E76F28090}" type="sibTrans" cxnId="{BD9733F7-C71D-40F7-9804-33254897552E}">
      <dgm:prSet/>
      <dgm:spPr/>
      <dgm:t>
        <a:bodyPr/>
        <a:lstStyle/>
        <a:p>
          <a:endParaRPr lang="en-CA"/>
        </a:p>
      </dgm:t>
    </dgm:pt>
    <dgm:pt modelId="{EFC6A94A-6665-4BAE-A593-4D0473FB73D3}">
      <dgm:prSet phldrT="[Text]"/>
      <dgm:spPr>
        <a:noFill/>
        <a:ln>
          <a:solidFill>
            <a:schemeClr val="tx1">
              <a:lumMod val="65000"/>
              <a:lumOff val="35000"/>
            </a:schemeClr>
          </a:solidFill>
        </a:ln>
      </dgm:spPr>
      <dgm:t>
        <a:bodyPr/>
        <a:lstStyle/>
        <a:p>
          <a:r>
            <a:rPr lang="en-CA" dirty="0">
              <a:latin typeface="Arial" pitchFamily="34" charset="0"/>
              <a:cs typeface="Arial" pitchFamily="34" charset="0"/>
            </a:rPr>
            <a:t>Police governing bodies can only be directly liable and sued for matters they have statutory responsibility for (i.e. general oversight duties)</a:t>
          </a:r>
        </a:p>
      </dgm:t>
    </dgm:pt>
    <dgm:pt modelId="{1A2A5F2B-870B-4E63-A5A5-DC050667A32D}" type="parTrans" cxnId="{80EE5C06-31F3-4A3B-B21C-7162EB77BB4E}">
      <dgm:prSet/>
      <dgm:spPr/>
      <dgm:t>
        <a:bodyPr/>
        <a:lstStyle/>
        <a:p>
          <a:endParaRPr lang="en-CA"/>
        </a:p>
      </dgm:t>
    </dgm:pt>
    <dgm:pt modelId="{648859FC-58DC-40D5-AF42-ED47CE13543A}" type="sibTrans" cxnId="{80EE5C06-31F3-4A3B-B21C-7162EB77BB4E}">
      <dgm:prSet/>
      <dgm:spPr/>
      <dgm:t>
        <a:bodyPr/>
        <a:lstStyle/>
        <a:p>
          <a:endParaRPr lang="en-CA"/>
        </a:p>
      </dgm:t>
    </dgm:pt>
    <dgm:pt modelId="{BFCDD14D-D539-4775-A1D7-F19EBE1115CB}">
      <dgm:prSet phldrT="[Text]"/>
      <dgm:spPr>
        <a:ln>
          <a:solidFill>
            <a:srgbClr val="C00000"/>
          </a:solidFill>
        </a:ln>
      </dgm:spPr>
      <dgm:t>
        <a:bodyPr/>
        <a:lstStyle/>
        <a:p>
          <a:r>
            <a:rPr lang="en-CA" dirty="0">
              <a:latin typeface="Arial" pitchFamily="34" charset="0"/>
              <a:cs typeface="Arial" pitchFamily="34" charset="0"/>
            </a:rPr>
            <a:t>At common law, police officers are not “employees” of municipalities,  police governing bodies, or the chief</a:t>
          </a:r>
        </a:p>
      </dgm:t>
    </dgm:pt>
    <dgm:pt modelId="{A540C42F-1432-496D-98C1-0AF3FE390181}" type="sibTrans" cxnId="{F80F7AB9-63DD-4746-9122-AC3CB1B00605}">
      <dgm:prSet/>
      <dgm:spPr/>
      <dgm:t>
        <a:bodyPr/>
        <a:lstStyle/>
        <a:p>
          <a:endParaRPr lang="en-CA"/>
        </a:p>
      </dgm:t>
    </dgm:pt>
    <dgm:pt modelId="{8D49F858-4466-43AD-803A-05EFB7864650}" type="parTrans" cxnId="{F80F7AB9-63DD-4746-9122-AC3CB1B00605}">
      <dgm:prSet/>
      <dgm:spPr/>
      <dgm:t>
        <a:bodyPr/>
        <a:lstStyle/>
        <a:p>
          <a:endParaRPr lang="en-CA"/>
        </a:p>
      </dgm:t>
    </dgm:pt>
    <dgm:pt modelId="{344ABDA6-BC92-49FB-8DE2-373775F915B3}" type="pres">
      <dgm:prSet presAssocID="{7206E2DF-24C7-47F4-8F86-E904F2AB41A4}" presName="linearFlow" presStyleCnt="0">
        <dgm:presLayoutVars>
          <dgm:dir/>
          <dgm:animLvl val="lvl"/>
          <dgm:resizeHandles val="exact"/>
        </dgm:presLayoutVars>
      </dgm:prSet>
      <dgm:spPr/>
    </dgm:pt>
    <dgm:pt modelId="{46CB7E56-C265-4469-874B-6297CF0267D0}" type="pres">
      <dgm:prSet presAssocID="{8081E43E-2EA3-410C-9E28-4B6A4B4BEA35}" presName="composite" presStyleCnt="0"/>
      <dgm:spPr/>
    </dgm:pt>
    <dgm:pt modelId="{A1080C48-31A6-4EC6-86D0-733F04078A7A}" type="pres">
      <dgm:prSet presAssocID="{8081E43E-2EA3-410C-9E28-4B6A4B4BEA35}" presName="parentText" presStyleLbl="alignNode1" presStyleIdx="0" presStyleCnt="3">
        <dgm:presLayoutVars>
          <dgm:chMax val="1"/>
          <dgm:bulletEnabled val="1"/>
        </dgm:presLayoutVars>
      </dgm:prSet>
      <dgm:spPr/>
    </dgm:pt>
    <dgm:pt modelId="{54FEF56B-1404-4F9A-B829-59DC41562683}" type="pres">
      <dgm:prSet presAssocID="{8081E43E-2EA3-410C-9E28-4B6A4B4BEA35}" presName="descendantText" presStyleLbl="alignAcc1" presStyleIdx="0" presStyleCnt="3">
        <dgm:presLayoutVars>
          <dgm:bulletEnabled val="1"/>
        </dgm:presLayoutVars>
      </dgm:prSet>
      <dgm:spPr/>
    </dgm:pt>
    <dgm:pt modelId="{AC188429-CEBF-499D-A193-D3CAC8080F4C}" type="pres">
      <dgm:prSet presAssocID="{70178729-BE31-40C5-83FC-832DA6604E8B}" presName="sp" presStyleCnt="0"/>
      <dgm:spPr/>
    </dgm:pt>
    <dgm:pt modelId="{B194A126-DA5D-4FAD-8966-705C55566A14}" type="pres">
      <dgm:prSet presAssocID="{7EF82554-07DD-45BE-A8F3-914F8FFCFCAE}" presName="composite" presStyleCnt="0"/>
      <dgm:spPr/>
    </dgm:pt>
    <dgm:pt modelId="{B17B31FF-CD5D-447A-AD59-A305923D24BA}" type="pres">
      <dgm:prSet presAssocID="{7EF82554-07DD-45BE-A8F3-914F8FFCFCAE}" presName="parentText" presStyleLbl="alignNode1" presStyleIdx="1" presStyleCnt="3">
        <dgm:presLayoutVars>
          <dgm:chMax val="1"/>
          <dgm:bulletEnabled val="1"/>
        </dgm:presLayoutVars>
      </dgm:prSet>
      <dgm:spPr/>
    </dgm:pt>
    <dgm:pt modelId="{5A792780-AD5B-45E1-B23C-89D4DDE141AF}" type="pres">
      <dgm:prSet presAssocID="{7EF82554-07DD-45BE-A8F3-914F8FFCFCAE}" presName="descendantText" presStyleLbl="alignAcc1" presStyleIdx="1" presStyleCnt="3">
        <dgm:presLayoutVars>
          <dgm:bulletEnabled val="1"/>
        </dgm:presLayoutVars>
      </dgm:prSet>
      <dgm:spPr/>
    </dgm:pt>
    <dgm:pt modelId="{8D9948BF-EF20-43CC-9569-2C3C68DB5314}" type="pres">
      <dgm:prSet presAssocID="{DC7613B5-38A7-45E1-97FE-0C62D836EFBE}" presName="sp" presStyleCnt="0"/>
      <dgm:spPr/>
    </dgm:pt>
    <dgm:pt modelId="{6333C591-639B-49A0-B8FC-6CB1B17C815E}" type="pres">
      <dgm:prSet presAssocID="{E8F66265-83E2-4B15-ABCF-7FCDF52B2F86}" presName="composite" presStyleCnt="0"/>
      <dgm:spPr/>
    </dgm:pt>
    <dgm:pt modelId="{28C600B8-C0CD-4873-8DBF-91CA732397D8}" type="pres">
      <dgm:prSet presAssocID="{E8F66265-83E2-4B15-ABCF-7FCDF52B2F86}" presName="parentText" presStyleLbl="alignNode1" presStyleIdx="2" presStyleCnt="3">
        <dgm:presLayoutVars>
          <dgm:chMax val="1"/>
          <dgm:bulletEnabled val="1"/>
        </dgm:presLayoutVars>
      </dgm:prSet>
      <dgm:spPr/>
    </dgm:pt>
    <dgm:pt modelId="{2B09F6DC-4E4C-4B29-B00A-D74BBBC7E019}" type="pres">
      <dgm:prSet presAssocID="{E8F66265-83E2-4B15-ABCF-7FCDF52B2F86}" presName="descendantText" presStyleLbl="alignAcc1" presStyleIdx="2" presStyleCnt="3">
        <dgm:presLayoutVars>
          <dgm:bulletEnabled val="1"/>
        </dgm:presLayoutVars>
      </dgm:prSet>
      <dgm:spPr/>
    </dgm:pt>
  </dgm:ptLst>
  <dgm:cxnLst>
    <dgm:cxn modelId="{E6453601-F8EF-45A8-BF4A-4CF4E3EEC04D}" type="presOf" srcId="{E8F66265-83E2-4B15-ABCF-7FCDF52B2F86}" destId="{28C600B8-C0CD-4873-8DBF-91CA732397D8}" srcOrd="0" destOrd="0" presId="urn:microsoft.com/office/officeart/2005/8/layout/chevron2"/>
    <dgm:cxn modelId="{80EE5C06-31F3-4A3B-B21C-7162EB77BB4E}" srcId="{E8F66265-83E2-4B15-ABCF-7FCDF52B2F86}" destId="{EFC6A94A-6665-4BAE-A593-4D0473FB73D3}" srcOrd="0" destOrd="0" parTransId="{1A2A5F2B-870B-4E63-A5A5-DC050667A32D}" sibTransId="{648859FC-58DC-40D5-AF42-ED47CE13543A}"/>
    <dgm:cxn modelId="{E747CB40-9187-491F-BD99-D9F3EE4DFBEB}" srcId="{7206E2DF-24C7-47F4-8F86-E904F2AB41A4}" destId="{8081E43E-2EA3-410C-9E28-4B6A4B4BEA35}" srcOrd="0" destOrd="0" parTransId="{9E8F0686-74B4-41DE-A7E7-0795211BAECB}" sibTransId="{70178729-BE31-40C5-83FC-832DA6604E8B}"/>
    <dgm:cxn modelId="{4126C573-2033-4FDE-B920-6CD5483A2F42}" type="presOf" srcId="{A0D8D340-A05C-442C-981B-6F9332C1439E}" destId="{5A792780-AD5B-45E1-B23C-89D4DDE141AF}" srcOrd="0" destOrd="0" presId="urn:microsoft.com/office/officeart/2005/8/layout/chevron2"/>
    <dgm:cxn modelId="{4A6F5D58-3810-4850-A46D-6CA41306E626}" srcId="{7206E2DF-24C7-47F4-8F86-E904F2AB41A4}" destId="{7EF82554-07DD-45BE-A8F3-914F8FFCFCAE}" srcOrd="1" destOrd="0" parTransId="{F3E9A496-4B6B-4756-87F5-55C12440BBFE}" sibTransId="{DC7613B5-38A7-45E1-97FE-0C62D836EFBE}"/>
    <dgm:cxn modelId="{1628ED5A-6C5E-445F-9F68-3B74A7B74E7D}" type="presOf" srcId="{7EF82554-07DD-45BE-A8F3-914F8FFCFCAE}" destId="{B17B31FF-CD5D-447A-AD59-A305923D24BA}" srcOrd="0" destOrd="0" presId="urn:microsoft.com/office/officeart/2005/8/layout/chevron2"/>
    <dgm:cxn modelId="{41531783-7D01-45EF-9427-BBBA25F0DFAE}" type="presOf" srcId="{EFC6A94A-6665-4BAE-A593-4D0473FB73D3}" destId="{2B09F6DC-4E4C-4B29-B00A-D74BBBC7E019}" srcOrd="0" destOrd="0" presId="urn:microsoft.com/office/officeart/2005/8/layout/chevron2"/>
    <dgm:cxn modelId="{8F0DE584-C3FE-4663-8683-0D47ECBDE6B7}" srcId="{7EF82554-07DD-45BE-A8F3-914F8FFCFCAE}" destId="{A0D8D340-A05C-442C-981B-6F9332C1439E}" srcOrd="0" destOrd="0" parTransId="{C43F4C94-A4E2-4901-8F09-418A054DD5CF}" sibTransId="{7191FA5B-5F12-4CBC-8CB4-FCE002447289}"/>
    <dgm:cxn modelId="{78BBB193-5092-4304-B235-34B6EA88D397}" type="presOf" srcId="{8081E43E-2EA3-410C-9E28-4B6A4B4BEA35}" destId="{A1080C48-31A6-4EC6-86D0-733F04078A7A}" srcOrd="0" destOrd="0" presId="urn:microsoft.com/office/officeart/2005/8/layout/chevron2"/>
    <dgm:cxn modelId="{605D63B2-1E0C-46A4-9C04-570FC1AACC57}" type="presOf" srcId="{BFCDD14D-D539-4775-A1D7-F19EBE1115CB}" destId="{54FEF56B-1404-4F9A-B829-59DC41562683}" srcOrd="0" destOrd="0" presId="urn:microsoft.com/office/officeart/2005/8/layout/chevron2"/>
    <dgm:cxn modelId="{F80F7AB9-63DD-4746-9122-AC3CB1B00605}" srcId="{8081E43E-2EA3-410C-9E28-4B6A4B4BEA35}" destId="{BFCDD14D-D539-4775-A1D7-F19EBE1115CB}" srcOrd="0" destOrd="0" parTransId="{8D49F858-4466-43AD-803A-05EFB7864650}" sibTransId="{A540C42F-1432-496D-98C1-0AF3FE390181}"/>
    <dgm:cxn modelId="{F78BA4C8-EE7A-4F28-A69F-0BD76EE5C33E}" type="presOf" srcId="{7206E2DF-24C7-47F4-8F86-E904F2AB41A4}" destId="{344ABDA6-BC92-49FB-8DE2-373775F915B3}" srcOrd="0" destOrd="0" presId="urn:microsoft.com/office/officeart/2005/8/layout/chevron2"/>
    <dgm:cxn modelId="{BD9733F7-C71D-40F7-9804-33254897552E}" srcId="{7206E2DF-24C7-47F4-8F86-E904F2AB41A4}" destId="{E8F66265-83E2-4B15-ABCF-7FCDF52B2F86}" srcOrd="2" destOrd="0" parTransId="{65F753F5-B617-40D9-B5EB-FD3362C06ECF}" sibTransId="{92157518-EE94-4D96-B64B-676E76F28090}"/>
    <dgm:cxn modelId="{BC0DCD8F-F6A7-4D91-8D1B-52DC63A9531D}" type="presParOf" srcId="{344ABDA6-BC92-49FB-8DE2-373775F915B3}" destId="{46CB7E56-C265-4469-874B-6297CF0267D0}" srcOrd="0" destOrd="0" presId="urn:microsoft.com/office/officeart/2005/8/layout/chevron2"/>
    <dgm:cxn modelId="{4AA9000A-0F2A-4E26-B3A8-5FBF7D08C5BC}" type="presParOf" srcId="{46CB7E56-C265-4469-874B-6297CF0267D0}" destId="{A1080C48-31A6-4EC6-86D0-733F04078A7A}" srcOrd="0" destOrd="0" presId="urn:microsoft.com/office/officeart/2005/8/layout/chevron2"/>
    <dgm:cxn modelId="{A96EFCF7-A4AD-44B2-9276-B90D8A343E3B}" type="presParOf" srcId="{46CB7E56-C265-4469-874B-6297CF0267D0}" destId="{54FEF56B-1404-4F9A-B829-59DC41562683}" srcOrd="1" destOrd="0" presId="urn:microsoft.com/office/officeart/2005/8/layout/chevron2"/>
    <dgm:cxn modelId="{9A8D231F-3336-4C2F-B3B4-B3AAE2235FE1}" type="presParOf" srcId="{344ABDA6-BC92-49FB-8DE2-373775F915B3}" destId="{AC188429-CEBF-499D-A193-D3CAC8080F4C}" srcOrd="1" destOrd="0" presId="urn:microsoft.com/office/officeart/2005/8/layout/chevron2"/>
    <dgm:cxn modelId="{5CAD82FE-40E7-4FAB-A4D1-D35EA88611A0}" type="presParOf" srcId="{344ABDA6-BC92-49FB-8DE2-373775F915B3}" destId="{B194A126-DA5D-4FAD-8966-705C55566A14}" srcOrd="2" destOrd="0" presId="urn:microsoft.com/office/officeart/2005/8/layout/chevron2"/>
    <dgm:cxn modelId="{ABCA8630-94E1-43A7-AC86-2B1AD0C83CAC}" type="presParOf" srcId="{B194A126-DA5D-4FAD-8966-705C55566A14}" destId="{B17B31FF-CD5D-447A-AD59-A305923D24BA}" srcOrd="0" destOrd="0" presId="urn:microsoft.com/office/officeart/2005/8/layout/chevron2"/>
    <dgm:cxn modelId="{EE5B65A0-1082-41F1-A802-17C289B92C60}" type="presParOf" srcId="{B194A126-DA5D-4FAD-8966-705C55566A14}" destId="{5A792780-AD5B-45E1-B23C-89D4DDE141AF}" srcOrd="1" destOrd="0" presId="urn:microsoft.com/office/officeart/2005/8/layout/chevron2"/>
    <dgm:cxn modelId="{6D932D2F-7B5B-4166-81AC-AFC0D470684B}" type="presParOf" srcId="{344ABDA6-BC92-49FB-8DE2-373775F915B3}" destId="{8D9948BF-EF20-43CC-9569-2C3C68DB5314}" srcOrd="3" destOrd="0" presId="urn:microsoft.com/office/officeart/2005/8/layout/chevron2"/>
    <dgm:cxn modelId="{EDA11F1A-3213-4267-8F75-5CDF7A2F073E}" type="presParOf" srcId="{344ABDA6-BC92-49FB-8DE2-373775F915B3}" destId="{6333C591-639B-49A0-B8FC-6CB1B17C815E}" srcOrd="4" destOrd="0" presId="urn:microsoft.com/office/officeart/2005/8/layout/chevron2"/>
    <dgm:cxn modelId="{5B8566B7-658D-42DF-9487-2BAC77793315}" type="presParOf" srcId="{6333C591-639B-49A0-B8FC-6CB1B17C815E}" destId="{28C600B8-C0CD-4873-8DBF-91CA732397D8}" srcOrd="0" destOrd="0" presId="urn:microsoft.com/office/officeart/2005/8/layout/chevron2"/>
    <dgm:cxn modelId="{03B01470-62C2-4E8D-A6BF-B33B4EE2C39B}" type="presParOf" srcId="{6333C591-639B-49A0-B8FC-6CB1B17C815E}" destId="{2B09F6DC-4E4C-4B29-B00A-D74BBBC7E01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06E2DF-24C7-47F4-8F86-E904F2AB41A4}"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n-CA"/>
        </a:p>
      </dgm:t>
    </dgm:pt>
    <dgm:pt modelId="{8081E43E-2EA3-410C-9E28-4B6A4B4BEA35}">
      <dgm:prSet phldrT="[Text]"/>
      <dgm:spPr>
        <a:solidFill>
          <a:srgbClr val="C00000"/>
        </a:solidFill>
        <a:ln>
          <a:noFill/>
        </a:ln>
      </dgm:spPr>
      <dgm:t>
        <a:bodyPr/>
        <a:lstStyle/>
        <a:p>
          <a:r>
            <a:rPr lang="en-CA" dirty="0"/>
            <a:t>	</a:t>
          </a:r>
        </a:p>
      </dgm:t>
    </dgm:pt>
    <dgm:pt modelId="{9E8F0686-74B4-41DE-A7E7-0795211BAECB}" type="parTrans" cxnId="{E747CB40-9187-491F-BD99-D9F3EE4DFBEB}">
      <dgm:prSet/>
      <dgm:spPr/>
      <dgm:t>
        <a:bodyPr/>
        <a:lstStyle/>
        <a:p>
          <a:endParaRPr lang="en-CA"/>
        </a:p>
      </dgm:t>
    </dgm:pt>
    <dgm:pt modelId="{70178729-BE31-40C5-83FC-832DA6604E8B}" type="sibTrans" cxnId="{E747CB40-9187-491F-BD99-D9F3EE4DFBEB}">
      <dgm:prSet/>
      <dgm:spPr/>
      <dgm:t>
        <a:bodyPr/>
        <a:lstStyle/>
        <a:p>
          <a:endParaRPr lang="en-CA"/>
        </a:p>
      </dgm:t>
    </dgm:pt>
    <dgm:pt modelId="{7EF82554-07DD-45BE-A8F3-914F8FFCFCAE}">
      <dgm:prSet phldrT="[Text]"/>
      <dgm:spPr>
        <a:solidFill>
          <a:srgbClr val="45A7BE"/>
        </a:solidFill>
        <a:ln>
          <a:solidFill>
            <a:srgbClr val="45A7BE"/>
          </a:solidFill>
        </a:ln>
      </dgm:spPr>
      <dgm:t>
        <a:bodyPr/>
        <a:lstStyle/>
        <a:p>
          <a:endParaRPr lang="en-CA" dirty="0"/>
        </a:p>
      </dgm:t>
    </dgm:pt>
    <dgm:pt modelId="{F3E9A496-4B6B-4756-87F5-55C12440BBFE}" type="parTrans" cxnId="{4A6F5D58-3810-4850-A46D-6CA41306E626}">
      <dgm:prSet/>
      <dgm:spPr/>
      <dgm:t>
        <a:bodyPr/>
        <a:lstStyle/>
        <a:p>
          <a:endParaRPr lang="en-CA"/>
        </a:p>
      </dgm:t>
    </dgm:pt>
    <dgm:pt modelId="{DC7613B5-38A7-45E1-97FE-0C62D836EFBE}" type="sibTrans" cxnId="{4A6F5D58-3810-4850-A46D-6CA41306E626}">
      <dgm:prSet/>
      <dgm:spPr/>
      <dgm:t>
        <a:bodyPr/>
        <a:lstStyle/>
        <a:p>
          <a:endParaRPr lang="en-CA"/>
        </a:p>
      </dgm:t>
    </dgm:pt>
    <dgm:pt modelId="{A0D8D340-A05C-442C-981B-6F9332C1439E}">
      <dgm:prSet phldrT="[Text]"/>
      <dgm:spPr>
        <a:ln>
          <a:solidFill>
            <a:srgbClr val="45A7BE"/>
          </a:solidFill>
        </a:ln>
      </dgm:spPr>
      <dgm:t>
        <a:bodyPr/>
        <a:lstStyle/>
        <a:p>
          <a:r>
            <a:rPr lang="en-CA" dirty="0">
              <a:latin typeface="Arial" pitchFamily="34" charset="0"/>
              <a:cs typeface="Arial" pitchFamily="34" charset="0"/>
            </a:rPr>
            <a:t>In Ontario, the police board gets sued; in Alberta, the chief gets sued</a:t>
          </a:r>
        </a:p>
      </dgm:t>
    </dgm:pt>
    <dgm:pt modelId="{C43F4C94-A4E2-4901-8F09-418A054DD5CF}" type="parTrans" cxnId="{8F0DE584-C3FE-4663-8683-0D47ECBDE6B7}">
      <dgm:prSet/>
      <dgm:spPr/>
      <dgm:t>
        <a:bodyPr/>
        <a:lstStyle/>
        <a:p>
          <a:endParaRPr lang="en-CA"/>
        </a:p>
      </dgm:t>
    </dgm:pt>
    <dgm:pt modelId="{7191FA5B-5F12-4CBC-8CB4-FCE002447289}" type="sibTrans" cxnId="{8F0DE584-C3FE-4663-8683-0D47ECBDE6B7}">
      <dgm:prSet/>
      <dgm:spPr/>
      <dgm:t>
        <a:bodyPr/>
        <a:lstStyle/>
        <a:p>
          <a:endParaRPr lang="en-CA"/>
        </a:p>
      </dgm:t>
    </dgm:pt>
    <dgm:pt modelId="{E8F66265-83E2-4B15-ABCF-7FCDF52B2F86}">
      <dgm:prSet phldrT="[Text]"/>
      <dgm:spPr>
        <a:solidFill>
          <a:schemeClr val="tx1">
            <a:lumMod val="65000"/>
            <a:lumOff val="35000"/>
          </a:schemeClr>
        </a:solidFill>
        <a:ln>
          <a:solidFill>
            <a:schemeClr val="tx1">
              <a:lumMod val="65000"/>
              <a:lumOff val="35000"/>
            </a:schemeClr>
          </a:solidFill>
        </a:ln>
      </dgm:spPr>
      <dgm:t>
        <a:bodyPr/>
        <a:lstStyle/>
        <a:p>
          <a:endParaRPr lang="en-CA" dirty="0"/>
        </a:p>
      </dgm:t>
    </dgm:pt>
    <dgm:pt modelId="{65F753F5-B617-40D9-B5EB-FD3362C06ECF}" type="parTrans" cxnId="{BD9733F7-C71D-40F7-9804-33254897552E}">
      <dgm:prSet/>
      <dgm:spPr/>
      <dgm:t>
        <a:bodyPr/>
        <a:lstStyle/>
        <a:p>
          <a:endParaRPr lang="en-CA"/>
        </a:p>
      </dgm:t>
    </dgm:pt>
    <dgm:pt modelId="{92157518-EE94-4D96-B64B-676E76F28090}" type="sibTrans" cxnId="{BD9733F7-C71D-40F7-9804-33254897552E}">
      <dgm:prSet/>
      <dgm:spPr/>
      <dgm:t>
        <a:bodyPr/>
        <a:lstStyle/>
        <a:p>
          <a:endParaRPr lang="en-CA"/>
        </a:p>
      </dgm:t>
    </dgm:pt>
    <dgm:pt modelId="{EFC6A94A-6665-4BAE-A593-4D0473FB73D3}">
      <dgm:prSet phldrT="[Text]"/>
      <dgm:spPr>
        <a:noFill/>
        <a:ln>
          <a:solidFill>
            <a:schemeClr val="tx1">
              <a:lumMod val="65000"/>
              <a:lumOff val="35000"/>
            </a:schemeClr>
          </a:solidFill>
        </a:ln>
      </dgm:spPr>
      <dgm:t>
        <a:bodyPr/>
        <a:lstStyle/>
        <a:p>
          <a:r>
            <a:rPr lang="en-CA" dirty="0">
              <a:latin typeface="Arial" pitchFamily="34" charset="0"/>
              <a:cs typeface="Arial" pitchFamily="34" charset="0"/>
            </a:rPr>
            <a:t>Police governing bodies may be able to provide legal assistance to officers and/or chiefs by asserting common interest privilege over documents/communications</a:t>
          </a:r>
        </a:p>
      </dgm:t>
    </dgm:pt>
    <dgm:pt modelId="{1A2A5F2B-870B-4E63-A5A5-DC050667A32D}" type="parTrans" cxnId="{80EE5C06-31F3-4A3B-B21C-7162EB77BB4E}">
      <dgm:prSet/>
      <dgm:spPr/>
      <dgm:t>
        <a:bodyPr/>
        <a:lstStyle/>
        <a:p>
          <a:endParaRPr lang="en-CA"/>
        </a:p>
      </dgm:t>
    </dgm:pt>
    <dgm:pt modelId="{648859FC-58DC-40D5-AF42-ED47CE13543A}" type="sibTrans" cxnId="{80EE5C06-31F3-4A3B-B21C-7162EB77BB4E}">
      <dgm:prSet/>
      <dgm:spPr/>
      <dgm:t>
        <a:bodyPr/>
        <a:lstStyle/>
        <a:p>
          <a:endParaRPr lang="en-CA"/>
        </a:p>
      </dgm:t>
    </dgm:pt>
    <dgm:pt modelId="{BFCDD14D-D539-4775-A1D7-F19EBE1115CB}">
      <dgm:prSet phldrT="[Text]"/>
      <dgm:spPr>
        <a:ln>
          <a:solidFill>
            <a:srgbClr val="C00000"/>
          </a:solidFill>
        </a:ln>
      </dgm:spPr>
      <dgm:t>
        <a:bodyPr/>
        <a:lstStyle/>
        <a:p>
          <a:r>
            <a:rPr lang="en-CA" dirty="0">
              <a:latin typeface="Arial" pitchFamily="34" charset="0"/>
              <a:cs typeface="Arial" pitchFamily="34" charset="0"/>
            </a:rPr>
            <a:t>Policing statutes across Canada impose vicarious liability for police officer torts on different entities</a:t>
          </a:r>
        </a:p>
      </dgm:t>
    </dgm:pt>
    <dgm:pt modelId="{A540C42F-1432-496D-98C1-0AF3FE390181}" type="sibTrans" cxnId="{F80F7AB9-63DD-4746-9122-AC3CB1B00605}">
      <dgm:prSet/>
      <dgm:spPr/>
      <dgm:t>
        <a:bodyPr/>
        <a:lstStyle/>
        <a:p>
          <a:endParaRPr lang="en-CA"/>
        </a:p>
      </dgm:t>
    </dgm:pt>
    <dgm:pt modelId="{8D49F858-4466-43AD-803A-05EFB7864650}" type="parTrans" cxnId="{F80F7AB9-63DD-4746-9122-AC3CB1B00605}">
      <dgm:prSet/>
      <dgm:spPr/>
      <dgm:t>
        <a:bodyPr/>
        <a:lstStyle/>
        <a:p>
          <a:endParaRPr lang="en-CA"/>
        </a:p>
      </dgm:t>
    </dgm:pt>
    <dgm:pt modelId="{344ABDA6-BC92-49FB-8DE2-373775F915B3}" type="pres">
      <dgm:prSet presAssocID="{7206E2DF-24C7-47F4-8F86-E904F2AB41A4}" presName="linearFlow" presStyleCnt="0">
        <dgm:presLayoutVars>
          <dgm:dir/>
          <dgm:animLvl val="lvl"/>
          <dgm:resizeHandles val="exact"/>
        </dgm:presLayoutVars>
      </dgm:prSet>
      <dgm:spPr/>
    </dgm:pt>
    <dgm:pt modelId="{46CB7E56-C265-4469-874B-6297CF0267D0}" type="pres">
      <dgm:prSet presAssocID="{8081E43E-2EA3-410C-9E28-4B6A4B4BEA35}" presName="composite" presStyleCnt="0"/>
      <dgm:spPr/>
    </dgm:pt>
    <dgm:pt modelId="{A1080C48-31A6-4EC6-86D0-733F04078A7A}" type="pres">
      <dgm:prSet presAssocID="{8081E43E-2EA3-410C-9E28-4B6A4B4BEA35}" presName="parentText" presStyleLbl="alignNode1" presStyleIdx="0" presStyleCnt="3">
        <dgm:presLayoutVars>
          <dgm:chMax val="1"/>
          <dgm:bulletEnabled val="1"/>
        </dgm:presLayoutVars>
      </dgm:prSet>
      <dgm:spPr/>
    </dgm:pt>
    <dgm:pt modelId="{54FEF56B-1404-4F9A-B829-59DC41562683}" type="pres">
      <dgm:prSet presAssocID="{8081E43E-2EA3-410C-9E28-4B6A4B4BEA35}" presName="descendantText" presStyleLbl="alignAcc1" presStyleIdx="0" presStyleCnt="3">
        <dgm:presLayoutVars>
          <dgm:bulletEnabled val="1"/>
        </dgm:presLayoutVars>
      </dgm:prSet>
      <dgm:spPr/>
    </dgm:pt>
    <dgm:pt modelId="{AC188429-CEBF-499D-A193-D3CAC8080F4C}" type="pres">
      <dgm:prSet presAssocID="{70178729-BE31-40C5-83FC-832DA6604E8B}" presName="sp" presStyleCnt="0"/>
      <dgm:spPr/>
    </dgm:pt>
    <dgm:pt modelId="{B194A126-DA5D-4FAD-8966-705C55566A14}" type="pres">
      <dgm:prSet presAssocID="{7EF82554-07DD-45BE-A8F3-914F8FFCFCAE}" presName="composite" presStyleCnt="0"/>
      <dgm:spPr/>
    </dgm:pt>
    <dgm:pt modelId="{B17B31FF-CD5D-447A-AD59-A305923D24BA}" type="pres">
      <dgm:prSet presAssocID="{7EF82554-07DD-45BE-A8F3-914F8FFCFCAE}" presName="parentText" presStyleLbl="alignNode1" presStyleIdx="1" presStyleCnt="3">
        <dgm:presLayoutVars>
          <dgm:chMax val="1"/>
          <dgm:bulletEnabled val="1"/>
        </dgm:presLayoutVars>
      </dgm:prSet>
      <dgm:spPr/>
    </dgm:pt>
    <dgm:pt modelId="{5A792780-AD5B-45E1-B23C-89D4DDE141AF}" type="pres">
      <dgm:prSet presAssocID="{7EF82554-07DD-45BE-A8F3-914F8FFCFCAE}" presName="descendantText" presStyleLbl="alignAcc1" presStyleIdx="1" presStyleCnt="3">
        <dgm:presLayoutVars>
          <dgm:bulletEnabled val="1"/>
        </dgm:presLayoutVars>
      </dgm:prSet>
      <dgm:spPr/>
    </dgm:pt>
    <dgm:pt modelId="{8D9948BF-EF20-43CC-9569-2C3C68DB5314}" type="pres">
      <dgm:prSet presAssocID="{DC7613B5-38A7-45E1-97FE-0C62D836EFBE}" presName="sp" presStyleCnt="0"/>
      <dgm:spPr/>
    </dgm:pt>
    <dgm:pt modelId="{6333C591-639B-49A0-B8FC-6CB1B17C815E}" type="pres">
      <dgm:prSet presAssocID="{E8F66265-83E2-4B15-ABCF-7FCDF52B2F86}" presName="composite" presStyleCnt="0"/>
      <dgm:spPr/>
    </dgm:pt>
    <dgm:pt modelId="{28C600B8-C0CD-4873-8DBF-91CA732397D8}" type="pres">
      <dgm:prSet presAssocID="{E8F66265-83E2-4B15-ABCF-7FCDF52B2F86}" presName="parentText" presStyleLbl="alignNode1" presStyleIdx="2" presStyleCnt="3">
        <dgm:presLayoutVars>
          <dgm:chMax val="1"/>
          <dgm:bulletEnabled val="1"/>
        </dgm:presLayoutVars>
      </dgm:prSet>
      <dgm:spPr/>
    </dgm:pt>
    <dgm:pt modelId="{2B09F6DC-4E4C-4B29-B00A-D74BBBC7E019}" type="pres">
      <dgm:prSet presAssocID="{E8F66265-83E2-4B15-ABCF-7FCDF52B2F86}" presName="descendantText" presStyleLbl="alignAcc1" presStyleIdx="2" presStyleCnt="3">
        <dgm:presLayoutVars>
          <dgm:bulletEnabled val="1"/>
        </dgm:presLayoutVars>
      </dgm:prSet>
      <dgm:spPr/>
    </dgm:pt>
  </dgm:ptLst>
  <dgm:cxnLst>
    <dgm:cxn modelId="{E6453601-F8EF-45A8-BF4A-4CF4E3EEC04D}" type="presOf" srcId="{E8F66265-83E2-4B15-ABCF-7FCDF52B2F86}" destId="{28C600B8-C0CD-4873-8DBF-91CA732397D8}" srcOrd="0" destOrd="0" presId="urn:microsoft.com/office/officeart/2005/8/layout/chevron2"/>
    <dgm:cxn modelId="{80EE5C06-31F3-4A3B-B21C-7162EB77BB4E}" srcId="{E8F66265-83E2-4B15-ABCF-7FCDF52B2F86}" destId="{EFC6A94A-6665-4BAE-A593-4D0473FB73D3}" srcOrd="0" destOrd="0" parTransId="{1A2A5F2B-870B-4E63-A5A5-DC050667A32D}" sibTransId="{648859FC-58DC-40D5-AF42-ED47CE13543A}"/>
    <dgm:cxn modelId="{E747CB40-9187-491F-BD99-D9F3EE4DFBEB}" srcId="{7206E2DF-24C7-47F4-8F86-E904F2AB41A4}" destId="{8081E43E-2EA3-410C-9E28-4B6A4B4BEA35}" srcOrd="0" destOrd="0" parTransId="{9E8F0686-74B4-41DE-A7E7-0795211BAECB}" sibTransId="{70178729-BE31-40C5-83FC-832DA6604E8B}"/>
    <dgm:cxn modelId="{4126C573-2033-4FDE-B920-6CD5483A2F42}" type="presOf" srcId="{A0D8D340-A05C-442C-981B-6F9332C1439E}" destId="{5A792780-AD5B-45E1-B23C-89D4DDE141AF}" srcOrd="0" destOrd="0" presId="urn:microsoft.com/office/officeart/2005/8/layout/chevron2"/>
    <dgm:cxn modelId="{4A6F5D58-3810-4850-A46D-6CA41306E626}" srcId="{7206E2DF-24C7-47F4-8F86-E904F2AB41A4}" destId="{7EF82554-07DD-45BE-A8F3-914F8FFCFCAE}" srcOrd="1" destOrd="0" parTransId="{F3E9A496-4B6B-4756-87F5-55C12440BBFE}" sibTransId="{DC7613B5-38A7-45E1-97FE-0C62D836EFBE}"/>
    <dgm:cxn modelId="{1628ED5A-6C5E-445F-9F68-3B74A7B74E7D}" type="presOf" srcId="{7EF82554-07DD-45BE-A8F3-914F8FFCFCAE}" destId="{B17B31FF-CD5D-447A-AD59-A305923D24BA}" srcOrd="0" destOrd="0" presId="urn:microsoft.com/office/officeart/2005/8/layout/chevron2"/>
    <dgm:cxn modelId="{41531783-7D01-45EF-9427-BBBA25F0DFAE}" type="presOf" srcId="{EFC6A94A-6665-4BAE-A593-4D0473FB73D3}" destId="{2B09F6DC-4E4C-4B29-B00A-D74BBBC7E019}" srcOrd="0" destOrd="0" presId="urn:microsoft.com/office/officeart/2005/8/layout/chevron2"/>
    <dgm:cxn modelId="{8F0DE584-C3FE-4663-8683-0D47ECBDE6B7}" srcId="{7EF82554-07DD-45BE-A8F3-914F8FFCFCAE}" destId="{A0D8D340-A05C-442C-981B-6F9332C1439E}" srcOrd="0" destOrd="0" parTransId="{C43F4C94-A4E2-4901-8F09-418A054DD5CF}" sibTransId="{7191FA5B-5F12-4CBC-8CB4-FCE002447289}"/>
    <dgm:cxn modelId="{78BBB193-5092-4304-B235-34B6EA88D397}" type="presOf" srcId="{8081E43E-2EA3-410C-9E28-4B6A4B4BEA35}" destId="{A1080C48-31A6-4EC6-86D0-733F04078A7A}" srcOrd="0" destOrd="0" presId="urn:microsoft.com/office/officeart/2005/8/layout/chevron2"/>
    <dgm:cxn modelId="{605D63B2-1E0C-46A4-9C04-570FC1AACC57}" type="presOf" srcId="{BFCDD14D-D539-4775-A1D7-F19EBE1115CB}" destId="{54FEF56B-1404-4F9A-B829-59DC41562683}" srcOrd="0" destOrd="0" presId="urn:microsoft.com/office/officeart/2005/8/layout/chevron2"/>
    <dgm:cxn modelId="{F80F7AB9-63DD-4746-9122-AC3CB1B00605}" srcId="{8081E43E-2EA3-410C-9E28-4B6A4B4BEA35}" destId="{BFCDD14D-D539-4775-A1D7-F19EBE1115CB}" srcOrd="0" destOrd="0" parTransId="{8D49F858-4466-43AD-803A-05EFB7864650}" sibTransId="{A540C42F-1432-496D-98C1-0AF3FE390181}"/>
    <dgm:cxn modelId="{F78BA4C8-EE7A-4F28-A69F-0BD76EE5C33E}" type="presOf" srcId="{7206E2DF-24C7-47F4-8F86-E904F2AB41A4}" destId="{344ABDA6-BC92-49FB-8DE2-373775F915B3}" srcOrd="0" destOrd="0" presId="urn:microsoft.com/office/officeart/2005/8/layout/chevron2"/>
    <dgm:cxn modelId="{BD9733F7-C71D-40F7-9804-33254897552E}" srcId="{7206E2DF-24C7-47F4-8F86-E904F2AB41A4}" destId="{E8F66265-83E2-4B15-ABCF-7FCDF52B2F86}" srcOrd="2" destOrd="0" parTransId="{65F753F5-B617-40D9-B5EB-FD3362C06ECF}" sibTransId="{92157518-EE94-4D96-B64B-676E76F28090}"/>
    <dgm:cxn modelId="{BC0DCD8F-F6A7-4D91-8D1B-52DC63A9531D}" type="presParOf" srcId="{344ABDA6-BC92-49FB-8DE2-373775F915B3}" destId="{46CB7E56-C265-4469-874B-6297CF0267D0}" srcOrd="0" destOrd="0" presId="urn:microsoft.com/office/officeart/2005/8/layout/chevron2"/>
    <dgm:cxn modelId="{4AA9000A-0F2A-4E26-B3A8-5FBF7D08C5BC}" type="presParOf" srcId="{46CB7E56-C265-4469-874B-6297CF0267D0}" destId="{A1080C48-31A6-4EC6-86D0-733F04078A7A}" srcOrd="0" destOrd="0" presId="urn:microsoft.com/office/officeart/2005/8/layout/chevron2"/>
    <dgm:cxn modelId="{A96EFCF7-A4AD-44B2-9276-B90D8A343E3B}" type="presParOf" srcId="{46CB7E56-C265-4469-874B-6297CF0267D0}" destId="{54FEF56B-1404-4F9A-B829-59DC41562683}" srcOrd="1" destOrd="0" presId="urn:microsoft.com/office/officeart/2005/8/layout/chevron2"/>
    <dgm:cxn modelId="{9A8D231F-3336-4C2F-B3B4-B3AAE2235FE1}" type="presParOf" srcId="{344ABDA6-BC92-49FB-8DE2-373775F915B3}" destId="{AC188429-CEBF-499D-A193-D3CAC8080F4C}" srcOrd="1" destOrd="0" presId="urn:microsoft.com/office/officeart/2005/8/layout/chevron2"/>
    <dgm:cxn modelId="{5CAD82FE-40E7-4FAB-A4D1-D35EA88611A0}" type="presParOf" srcId="{344ABDA6-BC92-49FB-8DE2-373775F915B3}" destId="{B194A126-DA5D-4FAD-8966-705C55566A14}" srcOrd="2" destOrd="0" presId="urn:microsoft.com/office/officeart/2005/8/layout/chevron2"/>
    <dgm:cxn modelId="{ABCA8630-94E1-43A7-AC86-2B1AD0C83CAC}" type="presParOf" srcId="{B194A126-DA5D-4FAD-8966-705C55566A14}" destId="{B17B31FF-CD5D-447A-AD59-A305923D24BA}" srcOrd="0" destOrd="0" presId="urn:microsoft.com/office/officeart/2005/8/layout/chevron2"/>
    <dgm:cxn modelId="{EE5B65A0-1082-41F1-A802-17C289B92C60}" type="presParOf" srcId="{B194A126-DA5D-4FAD-8966-705C55566A14}" destId="{5A792780-AD5B-45E1-B23C-89D4DDE141AF}" srcOrd="1" destOrd="0" presId="urn:microsoft.com/office/officeart/2005/8/layout/chevron2"/>
    <dgm:cxn modelId="{6D932D2F-7B5B-4166-81AC-AFC0D470684B}" type="presParOf" srcId="{344ABDA6-BC92-49FB-8DE2-373775F915B3}" destId="{8D9948BF-EF20-43CC-9569-2C3C68DB5314}" srcOrd="3" destOrd="0" presId="urn:microsoft.com/office/officeart/2005/8/layout/chevron2"/>
    <dgm:cxn modelId="{EDA11F1A-3213-4267-8F75-5CDF7A2F073E}" type="presParOf" srcId="{344ABDA6-BC92-49FB-8DE2-373775F915B3}" destId="{6333C591-639B-49A0-B8FC-6CB1B17C815E}" srcOrd="4" destOrd="0" presId="urn:microsoft.com/office/officeart/2005/8/layout/chevron2"/>
    <dgm:cxn modelId="{5B8566B7-658D-42DF-9487-2BAC77793315}" type="presParOf" srcId="{6333C591-639B-49A0-B8FC-6CB1B17C815E}" destId="{28C600B8-C0CD-4873-8DBF-91CA732397D8}" srcOrd="0" destOrd="0" presId="urn:microsoft.com/office/officeart/2005/8/layout/chevron2"/>
    <dgm:cxn modelId="{03B01470-62C2-4E8D-A6BF-B33B4EE2C39B}" type="presParOf" srcId="{6333C591-639B-49A0-B8FC-6CB1B17C815E}" destId="{2B09F6DC-4E4C-4B29-B00A-D74BBBC7E01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7B84F-BC8E-4EA7-82FA-5B6C49B97489}">
      <dsp:nvSpPr>
        <dsp:cNvPr id="0" name=""/>
        <dsp:cNvSpPr/>
      </dsp:nvSpPr>
      <dsp:spPr>
        <a:xfrm rot="10800000">
          <a:off x="1392790" y="412"/>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Click on Picture Icon to insert X or Checkmark or ?</a:t>
          </a:r>
        </a:p>
      </dsp:txBody>
      <dsp:txXfrm rot="10800000">
        <a:off x="1540791" y="412"/>
        <a:ext cx="4793999" cy="592004"/>
      </dsp:txXfrm>
    </dsp:sp>
    <dsp:sp modelId="{A667BA7B-19F0-4959-8E4A-BF74ADE44FF8}">
      <dsp:nvSpPr>
        <dsp:cNvPr id="0" name=""/>
        <dsp:cNvSpPr/>
      </dsp:nvSpPr>
      <dsp:spPr>
        <a:xfrm>
          <a:off x="1096788" y="412"/>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5ABC91-4993-4C99-8EB1-2C14DE69CCAD}">
      <dsp:nvSpPr>
        <dsp:cNvPr id="0" name=""/>
        <dsp:cNvSpPr/>
      </dsp:nvSpPr>
      <dsp:spPr>
        <a:xfrm rot="10800000">
          <a:off x="1392790" y="763807"/>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Caution against unexplained and lengthy suspensions</a:t>
          </a:r>
        </a:p>
      </dsp:txBody>
      <dsp:txXfrm rot="10800000">
        <a:off x="1540791" y="763807"/>
        <a:ext cx="4793999" cy="592004"/>
      </dsp:txXfrm>
    </dsp:sp>
    <dsp:sp modelId="{0227C07B-2F0C-4EE2-BFC8-E0EF43D78D56}">
      <dsp:nvSpPr>
        <dsp:cNvPr id="0" name=""/>
        <dsp:cNvSpPr/>
      </dsp:nvSpPr>
      <dsp:spPr>
        <a:xfrm>
          <a:off x="1096788" y="763807"/>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C2D86B-1EF5-43BC-8D26-78E252E37A74}">
      <dsp:nvSpPr>
        <dsp:cNvPr id="0" name=""/>
        <dsp:cNvSpPr/>
      </dsp:nvSpPr>
      <dsp:spPr>
        <a:xfrm rot="10800000">
          <a:off x="1392790" y="1527202"/>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Exercise common sense and good judgment in withholding work </a:t>
          </a:r>
        </a:p>
      </dsp:txBody>
      <dsp:txXfrm rot="10800000">
        <a:off x="1540791" y="1527202"/>
        <a:ext cx="4793999" cy="592004"/>
      </dsp:txXfrm>
    </dsp:sp>
    <dsp:sp modelId="{CD9EDA2F-04A2-4277-B1A3-AA1E94400222}">
      <dsp:nvSpPr>
        <dsp:cNvPr id="0" name=""/>
        <dsp:cNvSpPr/>
      </dsp:nvSpPr>
      <dsp:spPr>
        <a:xfrm>
          <a:off x="1096788" y="1527202"/>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1DE7B2-E3EF-48BA-BBD3-473A39C46C47}">
      <dsp:nvSpPr>
        <dsp:cNvPr id="0" name=""/>
        <dsp:cNvSpPr/>
      </dsp:nvSpPr>
      <dsp:spPr>
        <a:xfrm rot="10800000">
          <a:off x="1392790" y="2290596"/>
          <a:ext cx="4942000" cy="5920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058" tIns="64770" rIns="120904" bIns="64770" numCol="1" spcCol="1270" anchor="ctr" anchorCtr="0">
          <a:noAutofit/>
        </a:bodyPr>
        <a:lstStyle/>
        <a:p>
          <a:pPr marL="0" lvl="0" indent="0" algn="l" defTabSz="755650">
            <a:lnSpc>
              <a:spcPct val="90000"/>
            </a:lnSpc>
            <a:spcBef>
              <a:spcPct val="0"/>
            </a:spcBef>
            <a:spcAft>
              <a:spcPct val="35000"/>
            </a:spcAft>
            <a:buNone/>
          </a:pPr>
          <a:r>
            <a:rPr lang="en-CA" sz="1700" kern="1200" dirty="0">
              <a:latin typeface="Arial" pitchFamily="34" charset="0"/>
              <a:cs typeface="Arial" pitchFamily="34" charset="0"/>
            </a:rPr>
            <a:t>Maintain open communication with employees</a:t>
          </a:r>
        </a:p>
      </dsp:txBody>
      <dsp:txXfrm rot="10800000">
        <a:off x="1540791" y="2290596"/>
        <a:ext cx="4793999" cy="592004"/>
      </dsp:txXfrm>
    </dsp:sp>
    <dsp:sp modelId="{60C64248-CB04-480D-8142-57E72C8346B6}">
      <dsp:nvSpPr>
        <dsp:cNvPr id="0" name=""/>
        <dsp:cNvSpPr/>
      </dsp:nvSpPr>
      <dsp:spPr>
        <a:xfrm>
          <a:off x="1096788" y="2290596"/>
          <a:ext cx="592004" cy="5920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81180-FCB8-4274-AA7D-1EA4B5942BA3}">
      <dsp:nvSpPr>
        <dsp:cNvPr id="0" name=""/>
        <dsp:cNvSpPr/>
      </dsp:nvSpPr>
      <dsp:spPr>
        <a:xfrm>
          <a:off x="0" y="401981"/>
          <a:ext cx="8358187" cy="3024000"/>
        </a:xfrm>
        <a:prstGeom prst="rect">
          <a:avLst/>
        </a:prstGeom>
        <a:solidFill>
          <a:schemeClr val="lt1">
            <a:alpha val="90000"/>
            <a:hueOff val="0"/>
            <a:satOff val="0"/>
            <a:lumOff val="0"/>
            <a:alphaOff val="0"/>
          </a:schemeClr>
        </a:solidFill>
        <a:ln w="25400" cap="flat" cmpd="sng" algn="ctr">
          <a:solidFill>
            <a:srgbClr val="45A8BF"/>
          </a:solidFill>
          <a:prstDash val="solid"/>
        </a:ln>
        <a:effectLst/>
      </dsp:spPr>
      <dsp:style>
        <a:lnRef idx="2">
          <a:scrgbClr r="0" g="0" b="0"/>
        </a:lnRef>
        <a:fillRef idx="1">
          <a:scrgbClr r="0" g="0" b="0"/>
        </a:fillRef>
        <a:effectRef idx="0">
          <a:scrgbClr r="0" g="0" b="0"/>
        </a:effectRef>
        <a:fontRef idx="minor"/>
      </dsp:style>
      <dsp:txBody>
        <a:bodyPr spcFirstLastPara="0" vert="horz" wrap="square" lIns="648688" tIns="249936" rIns="648688" bIns="128016" numCol="1" spcCol="1270" anchor="t" anchorCtr="0">
          <a:noAutofit/>
        </a:bodyPr>
        <a:lstStyle/>
        <a:p>
          <a:pPr marL="171450" lvl="1" indent="-171450" algn="l" defTabSz="800100">
            <a:lnSpc>
              <a:spcPct val="90000"/>
            </a:lnSpc>
            <a:spcBef>
              <a:spcPct val="0"/>
            </a:spcBef>
            <a:spcAft>
              <a:spcPct val="15000"/>
            </a:spcAft>
            <a:buChar char="•"/>
          </a:pPr>
          <a:endParaRPr lang="en-CA" sz="1800" b="1"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CA" sz="1800" b="0" kern="1200" dirty="0">
              <a:latin typeface="Arial" pitchFamily="34" charset="0"/>
              <a:cs typeface="Arial" pitchFamily="34" charset="0"/>
            </a:rPr>
            <a:t>Police officers can only be “dismissed” as provided in the </a:t>
          </a:r>
          <a:r>
            <a:rPr lang="en-CA" sz="1800" b="0" i="1" kern="1200" dirty="0">
              <a:latin typeface="Arial" pitchFamily="34" charset="0"/>
              <a:cs typeface="Arial" pitchFamily="34" charset="0"/>
            </a:rPr>
            <a:t>Police Act</a:t>
          </a:r>
          <a:endParaRPr lang="en-CA" sz="1800" b="1"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endParaRPr lang="en-CA" sz="1800" b="0" i="1"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CA" sz="1800" b="0" i="0" kern="1200" dirty="0">
              <a:latin typeface="Arial" pitchFamily="34" charset="0"/>
              <a:cs typeface="Arial" pitchFamily="34" charset="0"/>
            </a:rPr>
            <a:t>Municipality or police board cannot lawfully give directions to police officers prescribing the scope of office; duties prescribed by </a:t>
          </a:r>
          <a:r>
            <a:rPr lang="en-CA" sz="1800" b="0" i="1" kern="1200" dirty="0">
              <a:latin typeface="Arial" pitchFamily="34" charset="0"/>
              <a:cs typeface="Arial" pitchFamily="34" charset="0"/>
            </a:rPr>
            <a:t>Act</a:t>
          </a:r>
        </a:p>
        <a:p>
          <a:pPr marL="171450" lvl="1" indent="-171450" algn="l" defTabSz="800100">
            <a:lnSpc>
              <a:spcPct val="90000"/>
            </a:lnSpc>
            <a:spcBef>
              <a:spcPct val="0"/>
            </a:spcBef>
            <a:spcAft>
              <a:spcPct val="15000"/>
            </a:spcAft>
            <a:buChar char="•"/>
          </a:pPr>
          <a:endParaRPr lang="en-CA" sz="1800" b="0" i="0"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CA" sz="1800" b="0" i="0" u="sng" kern="1200" dirty="0">
              <a:latin typeface="Arial" pitchFamily="34" charset="0"/>
              <a:cs typeface="Arial" pitchFamily="34" charset="0"/>
            </a:rPr>
            <a:t>Police officers are not “employees” of a municipal council or police board</a:t>
          </a:r>
        </a:p>
        <a:p>
          <a:pPr marL="171450" lvl="1" indent="-171450" algn="l" defTabSz="800100">
            <a:lnSpc>
              <a:spcPct val="90000"/>
            </a:lnSpc>
            <a:spcBef>
              <a:spcPct val="0"/>
            </a:spcBef>
            <a:spcAft>
              <a:spcPct val="15000"/>
            </a:spcAft>
            <a:buChar char="•"/>
          </a:pPr>
          <a:endParaRPr lang="en-US" sz="1800" b="0" i="0"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endParaRPr lang="en-CA" sz="1800" b="0" i="1" kern="1200" dirty="0">
            <a:latin typeface="Arial" pitchFamily="34" charset="0"/>
            <a:cs typeface="Arial" pitchFamily="34" charset="0"/>
          </a:endParaRPr>
        </a:p>
      </dsp:txBody>
      <dsp:txXfrm>
        <a:off x="0" y="401981"/>
        <a:ext cx="8358187" cy="3024000"/>
      </dsp:txXfrm>
    </dsp:sp>
    <dsp:sp modelId="{4CE19751-932C-4FF3-9A17-CF8679BC1F6F}">
      <dsp:nvSpPr>
        <dsp:cNvPr id="0" name=""/>
        <dsp:cNvSpPr/>
      </dsp:nvSpPr>
      <dsp:spPr>
        <a:xfrm>
          <a:off x="437680" y="0"/>
          <a:ext cx="6477578" cy="573426"/>
        </a:xfrm>
        <a:prstGeom prst="roundRect">
          <a:avLst/>
        </a:prstGeom>
        <a:solidFill>
          <a:srgbClr val="45A8B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144" tIns="0" rIns="221144" bIns="0" numCol="1" spcCol="1270" anchor="ctr" anchorCtr="0">
          <a:noAutofit/>
        </a:bodyPr>
        <a:lstStyle/>
        <a:p>
          <a:pPr marL="0" lvl="0" indent="0" algn="l" defTabSz="800100">
            <a:lnSpc>
              <a:spcPct val="90000"/>
            </a:lnSpc>
            <a:spcBef>
              <a:spcPct val="0"/>
            </a:spcBef>
            <a:spcAft>
              <a:spcPct val="35000"/>
            </a:spcAft>
            <a:buNone/>
          </a:pPr>
          <a:r>
            <a:rPr lang="en-CA" sz="1800" b="1" i="1" kern="1200" dirty="0">
              <a:solidFill>
                <a:schemeClr val="bg1"/>
              </a:solidFill>
              <a:latin typeface="Arial" pitchFamily="34" charset="0"/>
              <a:cs typeface="Arial" pitchFamily="34" charset="0"/>
            </a:rPr>
            <a:t>Re A Reference Under the Constitutional Questions Act, </a:t>
          </a:r>
          <a:r>
            <a:rPr lang="en-CA" sz="1800" b="1" i="0" kern="1200" dirty="0">
              <a:solidFill>
                <a:schemeClr val="bg1"/>
              </a:solidFill>
              <a:latin typeface="Arial" pitchFamily="34" charset="0"/>
              <a:cs typeface="Arial" pitchFamily="34" charset="0"/>
            </a:rPr>
            <a:t>[1957] </a:t>
          </a:r>
          <a:r>
            <a:rPr lang="en-CA" sz="1800" b="1" i="0" kern="1200" dirty="0" err="1">
              <a:solidFill>
                <a:schemeClr val="bg1"/>
              </a:solidFill>
              <a:latin typeface="Arial" pitchFamily="34" charset="0"/>
              <a:cs typeface="Arial" pitchFamily="34" charset="0"/>
            </a:rPr>
            <a:t>O.R</a:t>
          </a:r>
          <a:r>
            <a:rPr lang="en-CA" sz="1800" b="1" i="0" kern="1200" dirty="0">
              <a:solidFill>
                <a:schemeClr val="bg1"/>
              </a:solidFill>
              <a:latin typeface="Arial" pitchFamily="34" charset="0"/>
              <a:cs typeface="Arial" pitchFamily="34" charset="0"/>
            </a:rPr>
            <a:t>. 28-37</a:t>
          </a:r>
          <a:endParaRPr lang="en-CA" sz="1800" kern="1200" dirty="0">
            <a:solidFill>
              <a:schemeClr val="bg1"/>
            </a:solidFill>
            <a:latin typeface="Arial" pitchFamily="34" charset="0"/>
            <a:cs typeface="Arial" pitchFamily="34" charset="0"/>
          </a:endParaRPr>
        </a:p>
      </dsp:txBody>
      <dsp:txXfrm>
        <a:off x="465672" y="27992"/>
        <a:ext cx="6421594" cy="517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81180-FCB8-4274-AA7D-1EA4B5942BA3}">
      <dsp:nvSpPr>
        <dsp:cNvPr id="0" name=""/>
        <dsp:cNvSpPr/>
      </dsp:nvSpPr>
      <dsp:spPr>
        <a:xfrm>
          <a:off x="0" y="653358"/>
          <a:ext cx="7986023" cy="2778300"/>
        </a:xfrm>
        <a:prstGeom prst="rect">
          <a:avLst/>
        </a:prstGeom>
        <a:solidFill>
          <a:schemeClr val="lt1">
            <a:alpha val="90000"/>
            <a:hueOff val="0"/>
            <a:satOff val="0"/>
            <a:lumOff val="0"/>
            <a:alphaOff val="0"/>
          </a:schemeClr>
        </a:solidFill>
        <a:ln w="25400" cap="flat" cmpd="sng" algn="ctr">
          <a:solidFill>
            <a:srgbClr val="45A8BF"/>
          </a:solidFill>
          <a:prstDash val="solid"/>
        </a:ln>
        <a:effectLst/>
      </dsp:spPr>
      <dsp:style>
        <a:lnRef idx="2">
          <a:scrgbClr r="0" g="0" b="0"/>
        </a:lnRef>
        <a:fillRef idx="1">
          <a:scrgbClr r="0" g="0" b="0"/>
        </a:fillRef>
        <a:effectRef idx="0">
          <a:scrgbClr r="0" g="0" b="0"/>
        </a:effectRef>
        <a:fontRef idx="minor"/>
      </dsp:style>
      <dsp:txBody>
        <a:bodyPr spcFirstLastPara="0" vert="horz" wrap="square" lIns="619804" tIns="437388" rIns="619804" bIns="149352" numCol="1" spcCol="1270" anchor="t" anchorCtr="0">
          <a:noAutofit/>
        </a:bodyPr>
        <a:lstStyle/>
        <a:p>
          <a:pPr marL="228600" lvl="1" indent="-228600" algn="l" defTabSz="933450">
            <a:lnSpc>
              <a:spcPct val="90000"/>
            </a:lnSpc>
            <a:spcBef>
              <a:spcPct val="0"/>
            </a:spcBef>
            <a:spcAft>
              <a:spcPct val="15000"/>
            </a:spcAft>
            <a:buChar char="•"/>
          </a:pPr>
          <a:r>
            <a:rPr lang="en-CA" sz="2100" b="0" kern="1200" dirty="0">
              <a:latin typeface="Arial" pitchFamily="34" charset="0"/>
              <a:cs typeface="Arial" pitchFamily="34" charset="0"/>
            </a:rPr>
            <a:t>Oldhavi killed by police while running from vehicle after robbery</a:t>
          </a:r>
        </a:p>
        <a:p>
          <a:pPr marL="228600" lvl="1" indent="-228600" algn="l" defTabSz="933450">
            <a:lnSpc>
              <a:spcPct val="90000"/>
            </a:lnSpc>
            <a:spcBef>
              <a:spcPct val="0"/>
            </a:spcBef>
            <a:spcAft>
              <a:spcPct val="15000"/>
            </a:spcAft>
            <a:buChar char="•"/>
          </a:pPr>
          <a:endParaRPr lang="en-CA" sz="2100" b="0" kern="1200" dirty="0">
            <a:latin typeface="Arial" pitchFamily="34" charset="0"/>
            <a:cs typeface="Arial" pitchFamily="34" charset="0"/>
          </a:endParaRPr>
        </a:p>
        <a:p>
          <a:pPr marL="228600" lvl="1" indent="-228600" algn="l" defTabSz="933450">
            <a:lnSpc>
              <a:spcPct val="90000"/>
            </a:lnSpc>
            <a:spcBef>
              <a:spcPct val="0"/>
            </a:spcBef>
            <a:spcAft>
              <a:spcPct val="15000"/>
            </a:spcAft>
            <a:buChar char="•"/>
          </a:pPr>
          <a:r>
            <a:rPr lang="en-CA" sz="2100" b="0" kern="1200" dirty="0">
              <a:latin typeface="Arial" pitchFamily="34" charset="0"/>
              <a:cs typeface="Arial" pitchFamily="34" charset="0"/>
            </a:rPr>
            <a:t>Allegation that officers subverted SIU investigation</a:t>
          </a:r>
        </a:p>
        <a:p>
          <a:pPr marL="228600" lvl="1" indent="-228600" algn="l" defTabSz="933450">
            <a:lnSpc>
              <a:spcPct val="90000"/>
            </a:lnSpc>
            <a:spcBef>
              <a:spcPct val="0"/>
            </a:spcBef>
            <a:spcAft>
              <a:spcPct val="15000"/>
            </a:spcAft>
            <a:buChar char="•"/>
          </a:pPr>
          <a:endParaRPr lang="en-CA" sz="2100" b="0" kern="1200" dirty="0">
            <a:latin typeface="Arial" pitchFamily="34" charset="0"/>
            <a:cs typeface="Arial" pitchFamily="34" charset="0"/>
          </a:endParaRPr>
        </a:p>
        <a:p>
          <a:pPr marL="228600" lvl="1" indent="-228600" algn="l" defTabSz="933450">
            <a:lnSpc>
              <a:spcPct val="90000"/>
            </a:lnSpc>
            <a:spcBef>
              <a:spcPct val="0"/>
            </a:spcBef>
            <a:spcAft>
              <a:spcPct val="15000"/>
            </a:spcAft>
            <a:buChar char="•"/>
          </a:pPr>
          <a:r>
            <a:rPr lang="en-CA" sz="2100" b="0" kern="1200" dirty="0">
              <a:latin typeface="Arial" pitchFamily="34" charset="0"/>
              <a:cs typeface="Arial" pitchFamily="34" charset="0"/>
            </a:rPr>
            <a:t>Claim for misfeasance of public office and negligence</a:t>
          </a:r>
        </a:p>
        <a:p>
          <a:pPr marL="228600" lvl="1" indent="-228600" algn="l" defTabSz="933450">
            <a:lnSpc>
              <a:spcPct val="90000"/>
            </a:lnSpc>
            <a:spcBef>
              <a:spcPct val="0"/>
            </a:spcBef>
            <a:spcAft>
              <a:spcPct val="15000"/>
            </a:spcAft>
            <a:buChar char="•"/>
          </a:pPr>
          <a:endParaRPr lang="en-CA" sz="2100" b="1" kern="1200" dirty="0">
            <a:latin typeface="Arial" pitchFamily="34" charset="0"/>
            <a:cs typeface="Arial" pitchFamily="34" charset="0"/>
          </a:endParaRPr>
        </a:p>
      </dsp:txBody>
      <dsp:txXfrm>
        <a:off x="0" y="653358"/>
        <a:ext cx="7986023" cy="2778300"/>
      </dsp:txXfrm>
    </dsp:sp>
    <dsp:sp modelId="{4CE19751-932C-4FF3-9A17-CF8679BC1F6F}">
      <dsp:nvSpPr>
        <dsp:cNvPr id="0" name=""/>
        <dsp:cNvSpPr/>
      </dsp:nvSpPr>
      <dsp:spPr>
        <a:xfrm>
          <a:off x="467178" y="17214"/>
          <a:ext cx="6189151" cy="767969"/>
        </a:xfrm>
        <a:prstGeom prst="roundRect">
          <a:avLst/>
        </a:prstGeom>
        <a:solidFill>
          <a:srgbClr val="45A8B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297" tIns="0" rIns="211297" bIns="0" numCol="1" spcCol="1270" anchor="ctr" anchorCtr="0">
          <a:noAutofit/>
        </a:bodyPr>
        <a:lstStyle/>
        <a:p>
          <a:pPr marL="0" lvl="0" indent="0" algn="l" defTabSz="933450">
            <a:lnSpc>
              <a:spcPct val="90000"/>
            </a:lnSpc>
            <a:spcBef>
              <a:spcPct val="0"/>
            </a:spcBef>
            <a:spcAft>
              <a:spcPct val="35000"/>
            </a:spcAft>
            <a:buNone/>
          </a:pPr>
          <a:r>
            <a:rPr lang="en-CA" sz="2100" b="1" i="1" kern="1200" dirty="0">
              <a:solidFill>
                <a:schemeClr val="bg1"/>
              </a:solidFill>
              <a:latin typeface="Arial" pitchFamily="34" charset="0"/>
              <a:cs typeface="Arial" pitchFamily="34" charset="0"/>
            </a:rPr>
            <a:t>Oldhavi Estate v Woodhouse</a:t>
          </a:r>
          <a:r>
            <a:rPr lang="en-CA" sz="2100" b="1" kern="1200" dirty="0">
              <a:solidFill>
                <a:schemeClr val="bg1"/>
              </a:solidFill>
              <a:latin typeface="Arial" pitchFamily="34" charset="0"/>
              <a:cs typeface="Arial" pitchFamily="34" charset="0"/>
            </a:rPr>
            <a:t>, 2003 SCC 69</a:t>
          </a:r>
        </a:p>
      </dsp:txBody>
      <dsp:txXfrm>
        <a:off x="504667" y="54703"/>
        <a:ext cx="6114173" cy="6929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80C48-31A6-4EC6-86D0-733F04078A7A}">
      <dsp:nvSpPr>
        <dsp:cNvPr id="0" name=""/>
        <dsp:cNvSpPr/>
      </dsp:nvSpPr>
      <dsp:spPr>
        <a:xfrm rot="5400000">
          <a:off x="-175870" y="177801"/>
          <a:ext cx="1172468" cy="820727"/>
        </a:xfrm>
        <a:prstGeom prst="chevron">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CA" sz="1700" kern="1200" dirty="0"/>
            <a:t>	</a:t>
          </a:r>
        </a:p>
      </dsp:txBody>
      <dsp:txXfrm rot="-5400000">
        <a:off x="1" y="412295"/>
        <a:ext cx="820727" cy="351741"/>
      </dsp:txXfrm>
    </dsp:sp>
    <dsp:sp modelId="{54FEF56B-1404-4F9A-B829-59DC41562683}">
      <dsp:nvSpPr>
        <dsp:cNvPr id="0" name=""/>
        <dsp:cNvSpPr/>
      </dsp:nvSpPr>
      <dsp:spPr>
        <a:xfrm rot="5400000">
          <a:off x="4321632" y="-3498973"/>
          <a:ext cx="762104" cy="7763913"/>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At common law, police officers are not “employees” of municipalities,  police governing bodies, or the chief</a:t>
          </a:r>
        </a:p>
      </dsp:txBody>
      <dsp:txXfrm rot="-5400000">
        <a:off x="820728" y="39134"/>
        <a:ext cx="7726710" cy="687698"/>
      </dsp:txXfrm>
    </dsp:sp>
    <dsp:sp modelId="{B17B31FF-CD5D-447A-AD59-A305923D24BA}">
      <dsp:nvSpPr>
        <dsp:cNvPr id="0" name=""/>
        <dsp:cNvSpPr/>
      </dsp:nvSpPr>
      <dsp:spPr>
        <a:xfrm rot="5400000">
          <a:off x="-175870" y="1148866"/>
          <a:ext cx="1172468" cy="820727"/>
        </a:xfrm>
        <a:prstGeom prst="chevron">
          <a:avLst/>
        </a:prstGeom>
        <a:solidFill>
          <a:srgbClr val="45A7BE"/>
        </a:solidFill>
        <a:ln w="25400" cap="flat" cmpd="sng" algn="ctr">
          <a:solidFill>
            <a:srgbClr val="45A7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CA" sz="1700" kern="1200" dirty="0"/>
        </a:p>
      </dsp:txBody>
      <dsp:txXfrm rot="-5400000">
        <a:off x="1" y="1383360"/>
        <a:ext cx="820727" cy="351741"/>
      </dsp:txXfrm>
    </dsp:sp>
    <dsp:sp modelId="{5A792780-AD5B-45E1-B23C-89D4DDE141AF}">
      <dsp:nvSpPr>
        <dsp:cNvPr id="0" name=""/>
        <dsp:cNvSpPr/>
      </dsp:nvSpPr>
      <dsp:spPr>
        <a:xfrm rot="5400000">
          <a:off x="4321632" y="-2527908"/>
          <a:ext cx="762104" cy="7763913"/>
        </a:xfrm>
        <a:prstGeom prst="round2SameRect">
          <a:avLst/>
        </a:prstGeom>
        <a:solidFill>
          <a:schemeClr val="lt1">
            <a:alpha val="90000"/>
            <a:hueOff val="0"/>
            <a:satOff val="0"/>
            <a:lumOff val="0"/>
            <a:alphaOff val="0"/>
          </a:schemeClr>
        </a:solidFill>
        <a:ln w="25400" cap="flat" cmpd="sng" algn="ctr">
          <a:solidFill>
            <a:srgbClr val="45A7BE"/>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Because police officers are not “employees”, historically police governing bodies were not vicariously liable for wrongful acts of officers; no role in litigation</a:t>
          </a:r>
        </a:p>
      </dsp:txBody>
      <dsp:txXfrm rot="-5400000">
        <a:off x="820728" y="1010199"/>
        <a:ext cx="7726710" cy="687698"/>
      </dsp:txXfrm>
    </dsp:sp>
    <dsp:sp modelId="{28C600B8-C0CD-4873-8DBF-91CA732397D8}">
      <dsp:nvSpPr>
        <dsp:cNvPr id="0" name=""/>
        <dsp:cNvSpPr/>
      </dsp:nvSpPr>
      <dsp:spPr>
        <a:xfrm rot="5400000">
          <a:off x="-175870" y="2119931"/>
          <a:ext cx="1172468" cy="820727"/>
        </a:xfrm>
        <a:prstGeom prst="chevron">
          <a:avLst/>
        </a:prstGeom>
        <a:solidFill>
          <a:schemeClr val="tx1">
            <a:lumMod val="65000"/>
            <a:lumOff val="35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CA" sz="1700" kern="1200" dirty="0"/>
        </a:p>
      </dsp:txBody>
      <dsp:txXfrm rot="-5400000">
        <a:off x="1" y="2354425"/>
        <a:ext cx="820727" cy="351741"/>
      </dsp:txXfrm>
    </dsp:sp>
    <dsp:sp modelId="{2B09F6DC-4E4C-4B29-B00A-D74BBBC7E019}">
      <dsp:nvSpPr>
        <dsp:cNvPr id="0" name=""/>
        <dsp:cNvSpPr/>
      </dsp:nvSpPr>
      <dsp:spPr>
        <a:xfrm rot="5400000">
          <a:off x="4321632" y="-1556842"/>
          <a:ext cx="762104" cy="7763913"/>
        </a:xfrm>
        <a:prstGeom prst="round2SameRect">
          <a:avLst/>
        </a:prstGeom>
        <a:no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Police governing bodies can only be directly liable and sued for matters they have statutory responsibility for (i.e. general oversight duties)</a:t>
          </a:r>
        </a:p>
      </dsp:txBody>
      <dsp:txXfrm rot="-5400000">
        <a:off x="820728" y="1981265"/>
        <a:ext cx="7726710" cy="687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80C48-31A6-4EC6-86D0-733F04078A7A}">
      <dsp:nvSpPr>
        <dsp:cNvPr id="0" name=""/>
        <dsp:cNvSpPr/>
      </dsp:nvSpPr>
      <dsp:spPr>
        <a:xfrm rot="5400000">
          <a:off x="-175870" y="177801"/>
          <a:ext cx="1172468" cy="820727"/>
        </a:xfrm>
        <a:prstGeom prst="chevron">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CA" sz="1700" kern="1200" dirty="0"/>
            <a:t>	</a:t>
          </a:r>
        </a:p>
      </dsp:txBody>
      <dsp:txXfrm rot="-5400000">
        <a:off x="1" y="412295"/>
        <a:ext cx="820727" cy="351741"/>
      </dsp:txXfrm>
    </dsp:sp>
    <dsp:sp modelId="{54FEF56B-1404-4F9A-B829-59DC41562683}">
      <dsp:nvSpPr>
        <dsp:cNvPr id="0" name=""/>
        <dsp:cNvSpPr/>
      </dsp:nvSpPr>
      <dsp:spPr>
        <a:xfrm rot="5400000">
          <a:off x="4321632" y="-3498973"/>
          <a:ext cx="762104" cy="7763913"/>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Policing statutes across Canada impose vicarious liability for police officer torts on different entities</a:t>
          </a:r>
        </a:p>
      </dsp:txBody>
      <dsp:txXfrm rot="-5400000">
        <a:off x="820728" y="39134"/>
        <a:ext cx="7726710" cy="687698"/>
      </dsp:txXfrm>
    </dsp:sp>
    <dsp:sp modelId="{B17B31FF-CD5D-447A-AD59-A305923D24BA}">
      <dsp:nvSpPr>
        <dsp:cNvPr id="0" name=""/>
        <dsp:cNvSpPr/>
      </dsp:nvSpPr>
      <dsp:spPr>
        <a:xfrm rot="5400000">
          <a:off x="-175870" y="1148866"/>
          <a:ext cx="1172468" cy="820727"/>
        </a:xfrm>
        <a:prstGeom prst="chevron">
          <a:avLst/>
        </a:prstGeom>
        <a:solidFill>
          <a:srgbClr val="45A7BE"/>
        </a:solidFill>
        <a:ln w="25400" cap="flat" cmpd="sng" algn="ctr">
          <a:solidFill>
            <a:srgbClr val="45A7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CA" sz="1700" kern="1200" dirty="0"/>
        </a:p>
      </dsp:txBody>
      <dsp:txXfrm rot="-5400000">
        <a:off x="1" y="1383360"/>
        <a:ext cx="820727" cy="351741"/>
      </dsp:txXfrm>
    </dsp:sp>
    <dsp:sp modelId="{5A792780-AD5B-45E1-B23C-89D4DDE141AF}">
      <dsp:nvSpPr>
        <dsp:cNvPr id="0" name=""/>
        <dsp:cNvSpPr/>
      </dsp:nvSpPr>
      <dsp:spPr>
        <a:xfrm rot="5400000">
          <a:off x="4321632" y="-2527908"/>
          <a:ext cx="762104" cy="7763913"/>
        </a:xfrm>
        <a:prstGeom prst="round2SameRect">
          <a:avLst/>
        </a:prstGeom>
        <a:solidFill>
          <a:schemeClr val="lt1">
            <a:alpha val="90000"/>
            <a:hueOff val="0"/>
            <a:satOff val="0"/>
            <a:lumOff val="0"/>
            <a:alphaOff val="0"/>
          </a:schemeClr>
        </a:solidFill>
        <a:ln w="25400" cap="flat" cmpd="sng" algn="ctr">
          <a:solidFill>
            <a:srgbClr val="45A7BE"/>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In Ontario, the police board gets sued; in Alberta, the chief gets sued</a:t>
          </a:r>
        </a:p>
      </dsp:txBody>
      <dsp:txXfrm rot="-5400000">
        <a:off x="820728" y="1010199"/>
        <a:ext cx="7726710" cy="687698"/>
      </dsp:txXfrm>
    </dsp:sp>
    <dsp:sp modelId="{28C600B8-C0CD-4873-8DBF-91CA732397D8}">
      <dsp:nvSpPr>
        <dsp:cNvPr id="0" name=""/>
        <dsp:cNvSpPr/>
      </dsp:nvSpPr>
      <dsp:spPr>
        <a:xfrm rot="5400000">
          <a:off x="-175870" y="2119931"/>
          <a:ext cx="1172468" cy="820727"/>
        </a:xfrm>
        <a:prstGeom prst="chevron">
          <a:avLst/>
        </a:prstGeom>
        <a:solidFill>
          <a:schemeClr val="tx1">
            <a:lumMod val="65000"/>
            <a:lumOff val="35000"/>
          </a:schemeClr>
        </a:solid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CA" sz="1700" kern="1200" dirty="0"/>
        </a:p>
      </dsp:txBody>
      <dsp:txXfrm rot="-5400000">
        <a:off x="1" y="2354425"/>
        <a:ext cx="820727" cy="351741"/>
      </dsp:txXfrm>
    </dsp:sp>
    <dsp:sp modelId="{2B09F6DC-4E4C-4B29-B00A-D74BBBC7E019}">
      <dsp:nvSpPr>
        <dsp:cNvPr id="0" name=""/>
        <dsp:cNvSpPr/>
      </dsp:nvSpPr>
      <dsp:spPr>
        <a:xfrm rot="5400000">
          <a:off x="4321632" y="-1556842"/>
          <a:ext cx="762104" cy="7763913"/>
        </a:xfrm>
        <a:prstGeom prst="round2SameRect">
          <a:avLst/>
        </a:prstGeom>
        <a:noFill/>
        <a:ln w="25400" cap="flat" cmpd="sng" algn="ctr">
          <a:solidFill>
            <a:schemeClr val="tx1">
              <a:lumMod val="65000"/>
              <a:lumOff val="3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CA" sz="1600" kern="1200" dirty="0">
              <a:latin typeface="Arial" pitchFamily="34" charset="0"/>
              <a:cs typeface="Arial" pitchFamily="34" charset="0"/>
            </a:rPr>
            <a:t>Police governing bodies may be able to provide legal assistance to officers and/or chiefs by asserting common interest privilege over documents/communications</a:t>
          </a:r>
        </a:p>
      </dsp:txBody>
      <dsp:txXfrm rot="-5400000">
        <a:off x="820728" y="1981265"/>
        <a:ext cx="7726710" cy="687698"/>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CA"/>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A6B20AB5-63AC-4A04-B609-D7A356B48BEC}" type="datetimeFigureOut">
              <a:rPr lang="en-CA" smtClean="0"/>
              <a:pPr/>
              <a:t>2020-01-31</a:t>
            </a:fld>
            <a:endParaRPr lang="en-CA"/>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CA"/>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B7F07EEE-E379-4F79-B1EC-ED482ED3325D}" type="slidenum">
              <a:rPr lang="en-CA" smtClean="0"/>
              <a:pPr/>
              <a:t>‹#›</a:t>
            </a:fld>
            <a:endParaRPr lang="en-CA"/>
          </a:p>
        </p:txBody>
      </p:sp>
    </p:spTree>
    <p:extLst>
      <p:ext uri="{BB962C8B-B14F-4D97-AF65-F5344CB8AC3E}">
        <p14:creationId xmlns:p14="http://schemas.microsoft.com/office/powerpoint/2010/main" val="3728111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776413" y="311150"/>
            <a:ext cx="3408362" cy="19177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2628" y="2346209"/>
            <a:ext cx="5621020" cy="6518593"/>
          </a:xfrm>
          <a:prstGeom prst="rect">
            <a:avLst/>
          </a:prstGeom>
          <a:noFill/>
          <a:ln w="9525">
            <a:noFill/>
            <a:miter lim="800000"/>
            <a:headEnd/>
            <a:tailEnd/>
          </a:ln>
          <a:effectLst/>
        </p:spPr>
        <p:txBody>
          <a:bodyPr vert="horz" wrap="square" lIns="93360" tIns="46680" rIns="93360" bIns="466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l" eaLnBrk="1" hangingPunct="1">
              <a:defRPr sz="1200">
                <a:solidFill>
                  <a:schemeClr val="tx1"/>
                </a:solidFill>
              </a:defRPr>
            </a:lvl1pPr>
          </a:lstStyle>
          <a:p>
            <a:endParaRPr lang="en-US"/>
          </a:p>
        </p:txBody>
      </p:sp>
      <p:sp>
        <p:nvSpPr>
          <p:cNvPr id="4103" name="Rectangle 7"/>
          <p:cNvSpPr>
            <a:spLocks noGrp="1" noChangeArrowheads="1"/>
          </p:cNvSpPr>
          <p:nvPr>
            <p:ph type="sldNum" sz="quarter" idx="5"/>
          </p:nvPr>
        </p:nvSpPr>
        <p:spPr bwMode="auto">
          <a:xfrm>
            <a:off x="3979930" y="8845045"/>
            <a:ext cx="3044719" cy="465614"/>
          </a:xfrm>
          <a:prstGeom prst="rect">
            <a:avLst/>
          </a:prstGeom>
          <a:noFill/>
          <a:ln w="9525">
            <a:noFill/>
            <a:miter lim="800000"/>
            <a:headEnd/>
            <a:tailEnd/>
          </a:ln>
          <a:effectLst/>
        </p:spPr>
        <p:txBody>
          <a:bodyPr vert="horz" wrap="square" lIns="93360" tIns="46680" rIns="93360" bIns="46680" numCol="1" anchor="b" anchorCtr="0" compatLnSpc="1">
            <a:prstTxWarp prst="textNoShape">
              <a:avLst/>
            </a:prstTxWarp>
          </a:bodyPr>
          <a:lstStyle>
            <a:lvl1pPr algn="r" eaLnBrk="1" hangingPunct="1">
              <a:defRPr sz="1200">
                <a:solidFill>
                  <a:schemeClr val="tx1"/>
                </a:solidFill>
              </a:defRPr>
            </a:lvl1pPr>
          </a:lstStyle>
          <a:p>
            <a:fld id="{574E6A57-EA8E-4395-A7BB-8DD9F5864C86}" type="slidenum">
              <a:rPr lang="en-US"/>
              <a:pPr/>
              <a:t>‹#›</a:t>
            </a:fld>
            <a:endParaRPr lang="en-US"/>
          </a:p>
        </p:txBody>
      </p:sp>
    </p:spTree>
    <p:extLst>
      <p:ext uri="{BB962C8B-B14F-4D97-AF65-F5344CB8AC3E}">
        <p14:creationId xmlns:p14="http://schemas.microsoft.com/office/powerpoint/2010/main" val="493142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Note: This is our widescreen format template (our new Firm standard going forward). If you require regular screen width, click on the Office Button, select ‘New’ and select the Regular Template. </a:t>
            </a:r>
          </a:p>
          <a:p>
            <a:endParaRPr lang="en-CA" dirty="0"/>
          </a:p>
          <a:p>
            <a:r>
              <a:rPr lang="en-CA" dirty="0"/>
              <a:t> If there is only 1 presenter, delete the red barrier line and ‘Presenter 2’</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a:t>
            </a:fld>
            <a:endParaRPr lang="en-US"/>
          </a:p>
        </p:txBody>
      </p:sp>
      <p:sp>
        <p:nvSpPr>
          <p:cNvPr id="7" name="Slide Image Placeholder 6"/>
          <p:cNvSpPr>
            <a:spLocks noGrp="1" noRot="1" noChangeAspect="1"/>
          </p:cNvSpPr>
          <p:nvPr>
            <p:ph type="sldImg"/>
          </p:nvPr>
        </p:nvSpPr>
        <p:spPr>
          <a:xfrm>
            <a:off x="1830388" y="319088"/>
            <a:ext cx="3468687" cy="1951037"/>
          </a:xfrm>
        </p:spPr>
      </p:sp>
    </p:spTree>
    <p:extLst>
      <p:ext uri="{BB962C8B-B14F-4D97-AF65-F5344CB8AC3E}">
        <p14:creationId xmlns:p14="http://schemas.microsoft.com/office/powerpoint/2010/main" val="128784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claim against the Police Services Board was framed as follows: that the Police Services Board breached a duty to ensure officers, as a matter of general practice, cooperate with SIU investigations. The allegation was that the Board, as oversight body, should have enacted additional policies or training procedures to ensure officers cooperate with the SIU.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Court found the claim against the Board could not succeed and upheld the lower court’s decision to strike it. The Court found the Police Board did not owe a duty to those harmed in police encounters to enact additional policies or procedures to ensure officers cooperate in SIU investigations. The Court stated there was no close causal connection between the Board’s failure to act and the harm suffered by </a:t>
            </a:r>
            <a:r>
              <a:rPr lang="en-CA" dirty="0" err="1"/>
              <a:t>Oldhavi’s</a:t>
            </a:r>
            <a:r>
              <a:rPr lang="en-CA" dirty="0"/>
              <a:t> family. It noted the Board does not directly involve itself in day to day conduct of officers but, rather, implements general policy and monitors the Chief’s performance. The Court also noted the Board was not under a statutory obligation to ensure police officers cooperate in SIU investigations, as this was the express duty of the Chief.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As indicated in the quote above, the Court accepted that only in exceptional circumstances, such as failure to address systemic problems, could the Board be held directly liable. The example given by the Court was a failure by the Board to address a widespread problem of excessive use of force against visible minorities.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11</a:t>
            </a:fld>
            <a:endParaRPr lang="en-US"/>
          </a:p>
        </p:txBody>
      </p:sp>
    </p:spTree>
    <p:extLst>
      <p:ext uri="{BB962C8B-B14F-4D97-AF65-F5344CB8AC3E}">
        <p14:creationId xmlns:p14="http://schemas.microsoft.com/office/powerpoint/2010/main" val="2955215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Recall that historically, there was no vicarious liability of Police Boards for wrongs committed by individual officers against members of the public. Further, courts have stated the Board can only be directly liable for things they are responsible for such as general oversight obligations.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This system has attracted strong criticism for two basic reasons: 1) failure to identify the police officer responsible for the conduct would preclude a successful legal action, and 2) a vindicated plaintiff may only obtain a victory on paper if the individual officer cannot pay.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To remedy this perceived problem, most Canadian jurisdictions have adopted specific statutory provisions regarding liability for police officer torts. These statutes impose liability on particular entities for wrongs committed by police officers.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12</a:t>
            </a:fld>
            <a:endParaRPr lang="en-US"/>
          </a:p>
        </p:txBody>
      </p:sp>
    </p:spTree>
    <p:extLst>
      <p:ext uri="{BB962C8B-B14F-4D97-AF65-F5344CB8AC3E}">
        <p14:creationId xmlns:p14="http://schemas.microsoft.com/office/powerpoint/2010/main" val="4008179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question then becomes who to sue for torts committed by police officers?</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answer is that it depends on the province. The correct entity to sue could be the municipality, a police board, or the Chief.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For example, section 50(1) of Ontario’s Police Services Act provides that the board is liable for torts committed by members of a police force. In Ontario, the Board is the suable entity.</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Alberta, however, section 39(2) of the Police Act indicates that the chief of police is liable for torts committed by members of a police force. In Alberta, the Chief is the suable entity.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13</a:t>
            </a:fld>
            <a:endParaRPr lang="en-US"/>
          </a:p>
        </p:txBody>
      </p:sp>
    </p:spTree>
    <p:extLst>
      <p:ext uri="{BB962C8B-B14F-4D97-AF65-F5344CB8AC3E}">
        <p14:creationId xmlns:p14="http://schemas.microsoft.com/office/powerpoint/2010/main" val="268767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In Saskatchewan, under </a:t>
            </a:r>
            <a:r>
              <a:rPr lang="en-CA" dirty="0" err="1"/>
              <a:t>s.32</a:t>
            </a:r>
            <a:r>
              <a:rPr lang="en-CA" dirty="0"/>
              <a:t> of the Police Act, an “employer” of a police officer must “pay any sum required in connection with a judgement or settlement of a claim for damages and costs awarded against the [officer].  Under the Act, the board is deemed to be the employer of the personnel of a police service. The board must also retain and pay for the services of legal counsel to act on behalf of the officer. Courts have ruled that although the board pays, the board is not a proper defendant in a civil action against an officer.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PEI, although the relevant statute does not expressly deal with the issue, there is one court judgement suggesting the city is responsible for members of its police department and is suable.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Newfoundland, the statute also does not deal with the issue and there do not appear to be any judicial decisions directly on point.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Federal Government is liable for unlawful actions of members of the RCMP under </a:t>
            </a:r>
            <a:r>
              <a:rPr lang="en-CA" dirty="0" err="1"/>
              <a:t>s.3</a:t>
            </a:r>
            <a:r>
              <a:rPr lang="en-CA" dirty="0"/>
              <a:t> of the </a:t>
            </a:r>
            <a:r>
              <a:rPr lang="en-CA" i="1" dirty="0"/>
              <a:t>Crown Liability and Proceedings Act</a:t>
            </a:r>
            <a:r>
              <a:rPr lang="en-CA" dirty="0"/>
              <a:t>.</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14</a:t>
            </a:fld>
            <a:endParaRPr lang="en-US"/>
          </a:p>
        </p:txBody>
      </p:sp>
    </p:spTree>
    <p:extLst>
      <p:ext uri="{BB962C8B-B14F-4D97-AF65-F5344CB8AC3E}">
        <p14:creationId xmlns:p14="http://schemas.microsoft.com/office/powerpoint/2010/main" val="136250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In practice, a plaintiff alleging wrongful police conduct may name the officers, the police board, the chief, and probably the municipality or province.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outside of Ontario, an action against a Police Board is only properly brought where it relates to matters over which the Police Board is responsible. As discussed by the Supreme Court in Woodhouse, a claim, properly framed and relating to a Police Board’s general oversight duties, can be brought directly against a Police Board. However, as the Court also noted, it is only in rare cases that these actions will be allowed to proceed.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where a statute imposes vicarious liability for police officer misconduct, the entity named in the legislation is the proper defendant (whether that is the board, the chief, or the municipality) for wrongful acts of officers.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Recall that the common law only imposes vicarious liability on employers for wrongs acts committed by employees in the “scope of employment”. The statutory schemes across the county all seem to have adopted similar language. The board, chief, or municipality, as the case may be, is only liable for acts committed by officers “in the course of their employment.”</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15</a:t>
            </a:fld>
            <a:endParaRPr lang="en-US"/>
          </a:p>
        </p:txBody>
      </p:sp>
    </p:spTree>
    <p:extLst>
      <p:ext uri="{BB962C8B-B14F-4D97-AF65-F5344CB8AC3E}">
        <p14:creationId xmlns:p14="http://schemas.microsoft.com/office/powerpoint/2010/main" val="4243476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These decision provide examples of when courts have considered whether a wrong was committed “in the course of employment.”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a:t>
            </a:r>
            <a:r>
              <a:rPr lang="en-CA" i="1" dirty="0"/>
              <a:t>Christian</a:t>
            </a:r>
            <a:r>
              <a:rPr lang="en-CA" dirty="0"/>
              <a:t>, the officer made a call while on duty to a female acquaintance. During the call, he threatened to shoot and kill a guest in the acquaintance’s home. The guest sued the Police Services Board and the Chief.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Court found the phone call was strictly personal and unrelated to the officer’s employment. Accordingly, the claim against the Police Services Board for vicarious liability under statute was struck. However, the Court allowed claims of independent liability against the Police Board and Chief to proceed, as these claims alleged negligent breach of statutory duties to effectively manage police personnel.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my opinion, based on the Supreme Court’s commentary in </a:t>
            </a:r>
            <a:r>
              <a:rPr lang="en-CA" i="1" dirty="0"/>
              <a:t>Woodhouse </a:t>
            </a:r>
            <a:r>
              <a:rPr lang="en-CA" i="0" dirty="0"/>
              <a:t>(which was decided after this decision), the claims against the Police Board regarding “effective management of police personnel” should also have been struck. </a:t>
            </a: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a:t>
            </a:r>
            <a:r>
              <a:rPr lang="en-CA" i="1" dirty="0"/>
              <a:t>Evans</a:t>
            </a:r>
            <a:r>
              <a:rPr lang="en-CA" dirty="0"/>
              <a:t>, the officer sexually assaulted a citizen while on duty. He pulled the victim over in the early morning, and threatened her with 14 years in prison for driving with a suspended license.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Court allowed the vicarious liability claim against the Police Board to proceed, as the conduct fell within the scope of the officer’s employment. It was only by virtue of his position as police officer that he was able to commit the wrongful act.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basic distinction between these cases seems to be that in </a:t>
            </a:r>
            <a:r>
              <a:rPr lang="en-CA" i="1" dirty="0"/>
              <a:t>Evans</a:t>
            </a:r>
            <a:r>
              <a:rPr lang="en-CA" dirty="0"/>
              <a:t>, the officer was only able to commit the wrongful act because he was a police officer, with the authority to pull over motorists and issue traffic citations.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16</a:t>
            </a:fld>
            <a:endParaRPr lang="en-US"/>
          </a:p>
        </p:txBody>
      </p:sp>
    </p:spTree>
    <p:extLst>
      <p:ext uri="{BB962C8B-B14F-4D97-AF65-F5344CB8AC3E}">
        <p14:creationId xmlns:p14="http://schemas.microsoft.com/office/powerpoint/2010/main" val="2667903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In Ontario, Police Board will play a role in litigation concerning wrongful acts committed by police officers against members of the public. The Board will be a party to the litigation and can play an active role in defending the litigation or entering into settlements.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As discussed in Woodhouse and subsequent decisions, although a Chief is not vicariously liable for wrongs committed by a police officer, he or she can be liable for failure to ensure officers carried out their duties in accordance with the relevant policing statute.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17</a:t>
            </a:fld>
            <a:endParaRPr lang="en-US"/>
          </a:p>
        </p:txBody>
      </p:sp>
    </p:spTree>
    <p:extLst>
      <p:ext uri="{BB962C8B-B14F-4D97-AF65-F5344CB8AC3E}">
        <p14:creationId xmlns:p14="http://schemas.microsoft.com/office/powerpoint/2010/main" val="2324267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In Alberta, the Commission is not a proper party to litigation involving wrongful acts committed by officers. This is because the Police Act in Alberta specifically indicates that the Chief will be liable for torts committed by police officers.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similar to the Saskatchewan scheme, the municipal council has an obligation to pay any damages ordered against the Chief as well as the Chief’s legal costs. </a:t>
            </a:r>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18</a:t>
            </a:fld>
            <a:endParaRPr lang="en-US"/>
          </a:p>
        </p:txBody>
      </p:sp>
    </p:spTree>
    <p:extLst>
      <p:ext uri="{BB962C8B-B14F-4D97-AF65-F5344CB8AC3E}">
        <p14:creationId xmlns:p14="http://schemas.microsoft.com/office/powerpoint/2010/main" val="1526270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general drawback of the Alberta model is that Commissions cannot play a role in the litigation, notwithstanding the fact that the Commission, as the police oversight body, will almost certainly have an interest in the outcome of the litigation. At the very least, the reputation of the police service involved in the litigation may be on the line.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For example, under the Alberta model, the Commission could have an interest in avoiding publicity and settling a particularly egregious case of police misconduct. The officers involved, and the Chief, may not view the matter in the same way and may want to proceed with litigation. Because the Commission is not the suable entity in Alberta and is not a proper party to the litigation, the Commission cannot require that the matter be settled, nor can it directly participate in developing a defence.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19</a:t>
            </a:fld>
            <a:endParaRPr lang="en-US"/>
          </a:p>
        </p:txBody>
      </p:sp>
    </p:spTree>
    <p:extLst>
      <p:ext uri="{BB962C8B-B14F-4D97-AF65-F5344CB8AC3E}">
        <p14:creationId xmlns:p14="http://schemas.microsoft.com/office/powerpoint/2010/main" val="67440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20</a:t>
            </a:fld>
            <a:endParaRPr lang="en-US"/>
          </a:p>
        </p:txBody>
      </p:sp>
    </p:spTree>
    <p:extLst>
      <p:ext uri="{BB962C8B-B14F-4D97-AF65-F5344CB8AC3E}">
        <p14:creationId xmlns:p14="http://schemas.microsoft.com/office/powerpoint/2010/main" val="1176817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175050" indent="-175050">
              <a:buFont typeface="Arial" panose="020B0604020202020204" pitchFamily="34" charset="0"/>
              <a:buChar char="•"/>
            </a:pPr>
            <a:r>
              <a:rPr lang="en-CA" dirty="0"/>
              <a:t>In general, and outside the policing context, the law has long held that employers are vicariously liable for torts committed by employees acting within the “scope of their employment”. Vicarious liability is also known as “strict” or “no fault” liability, because it is imposed in the absence of actual fault of the employer.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A “tort” is a wrongful act or infringement of a right (other than under contract) leading to civil liability.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Examples of intentional torts include battery, false arrest, and false imprisonment. They require a willful act on the part of the defendant (known as a “tortfeasor”).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Torts related to negligence do not require an intentional act. Negligence is a failure to exercise appropriate care or to perform a duty one was required to perform. However, the “care” or “duty” must be recognized at law. A normal citizen does not have a legally recognized duty to assist another citizen in distress. However, an on-duty police offer would have such a duty. Failure to act could result in a “negligence” claim.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Ultimately, a person who is injured by an employee who is acting within the “scope of their employment” can sue both the employee (as the individual directly responsible for the injury) as well as the employer who is deemed at law to be responsible for the injury as well. An employer is almost always going to be sued in these cases, because the employer has the ability to pay.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a:t>
            </a:fld>
            <a:endParaRPr lang="en-US"/>
          </a:p>
        </p:txBody>
      </p:sp>
      <p:sp>
        <p:nvSpPr>
          <p:cNvPr id="7" name="Slide Image Placeholder 6"/>
          <p:cNvSpPr>
            <a:spLocks noGrp="1" noRot="1" noChangeAspect="1"/>
          </p:cNvSpPr>
          <p:nvPr>
            <p:ph type="sldImg"/>
          </p:nvPr>
        </p:nvSpPr>
        <p:spPr>
          <a:xfrm>
            <a:off x="1776413" y="312738"/>
            <a:ext cx="3406775" cy="1916112"/>
          </a:xfrm>
        </p:spPr>
      </p:sp>
    </p:spTree>
    <p:extLst>
      <p:ext uri="{BB962C8B-B14F-4D97-AF65-F5344CB8AC3E}">
        <p14:creationId xmlns:p14="http://schemas.microsoft.com/office/powerpoint/2010/main" val="1921737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During litigation, whether in the courts or before administrative tribunals, parties to that litigation are generally required to produce to the other side all relevant documents in their possession or control.  Further, a party to litigation may be required to testify about relevant communications they had with others if those communications are not privileged.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This poses problems for police oversight bodies that want to provide legal assistance to police officers or Chiefs who are being sued,  since communications passing between the Commission and the officer or Chief may be relevant and admissible in court.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where documents or communications are privileged, they are not producible to the other party or admissible in a court.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21</a:t>
            </a:fld>
            <a:endParaRPr lang="en-US"/>
          </a:p>
        </p:txBody>
      </p:sp>
    </p:spTree>
    <p:extLst>
      <p:ext uri="{BB962C8B-B14F-4D97-AF65-F5344CB8AC3E}">
        <p14:creationId xmlns:p14="http://schemas.microsoft.com/office/powerpoint/2010/main" val="2524698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There are several types of privilege. The most well-known being solicitor-client privilege. The test for solicitor-client privilege is as follows: 1) the client sought advice from the lawyer; 2) the lawyer is providing advice in his or her professional capacity; 3) the document or communication relates to legal advice; and 4) the document or communication is made in confidence. </a:t>
            </a:r>
          </a:p>
          <a:p>
            <a:endParaRPr lang="en-CA" dirty="0"/>
          </a:p>
          <a:p>
            <a:pPr marL="175050" indent="-175050">
              <a:buFont typeface="Arial" panose="020B0604020202020204" pitchFamily="34" charset="0"/>
              <a:buChar char="•"/>
            </a:pPr>
            <a:r>
              <a:rPr lang="en-CA" dirty="0"/>
              <a:t>When legal advice provided from a lawyer to a client is intentionally disclosed to a third party,  the privileged is said to be “waived”. Once privilege is waived, the document or communication is no longer protected and is then admissible in court. </a:t>
            </a:r>
          </a:p>
          <a:p>
            <a:endParaRPr lang="en-CA" dirty="0"/>
          </a:p>
          <a:p>
            <a:pPr marL="175050" indent="-175050">
              <a:buFont typeface="Arial" panose="020B0604020202020204" pitchFamily="34" charset="0"/>
              <a:buChar char="•"/>
            </a:pPr>
            <a:r>
              <a:rPr lang="en-CA" dirty="0"/>
              <a:t>Consider the following example. A police officer or Chief is sued. The Commission may seek legal advice on the matter from its lawyer, although the Commission is not a party to the litigation. However, in the normal course, solicitor-client privilege only applies as between a lawyer and his or her client (in this case, the Commission). </a:t>
            </a:r>
          </a:p>
          <a:p>
            <a:endParaRPr lang="en-CA" dirty="0"/>
          </a:p>
          <a:p>
            <a:pPr marL="175050" indent="-175050">
              <a:buFont typeface="Arial" panose="020B0604020202020204" pitchFamily="34" charset="0"/>
              <a:buChar char="•"/>
            </a:pPr>
            <a:r>
              <a:rPr lang="en-CA" dirty="0"/>
              <a:t>If the Commission then communicates this advice to the officer or Chief (or the lawyer of the officer or Chief), arguably the Commission has waived privilege and the communication is admissible.</a:t>
            </a:r>
          </a:p>
        </p:txBody>
      </p:sp>
      <p:sp>
        <p:nvSpPr>
          <p:cNvPr id="4" name="Slide Number Placeholder 3"/>
          <p:cNvSpPr>
            <a:spLocks noGrp="1"/>
          </p:cNvSpPr>
          <p:nvPr>
            <p:ph type="sldNum" sz="quarter" idx="10"/>
          </p:nvPr>
        </p:nvSpPr>
        <p:spPr/>
        <p:txBody>
          <a:bodyPr/>
          <a:lstStyle/>
          <a:p>
            <a:fld id="{574E6A57-EA8E-4395-A7BB-8DD9F5864C86}" type="slidenum">
              <a:rPr lang="en-US" smtClean="0"/>
              <a:pPr/>
              <a:t>22</a:t>
            </a:fld>
            <a:endParaRPr lang="en-US"/>
          </a:p>
        </p:txBody>
      </p:sp>
    </p:spTree>
    <p:extLst>
      <p:ext uri="{BB962C8B-B14F-4D97-AF65-F5344CB8AC3E}">
        <p14:creationId xmlns:p14="http://schemas.microsoft.com/office/powerpoint/2010/main" val="1960835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Courts have recognized, as a subset of solicitor-client privilege, a type of privilege referred to as “common interest privilege”.  This privilege could potentially apply where a police oversight body wants to provide assistance to a Chief or police officer being sued.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Like other forms of privilege, where “common interest” privilege applies to a particular document or communication, that document or communication is protected. If common interest privilege applies, the document or communication at issue does not need to be produced to the other side and is not admissible in court.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It can apply in situations where privileged information is given by a lawyer to a client, and that client shares that information with another person. Normally, this would result in a waiver of privilege, and the information would no longer be protected. However, if the two persons sharing this information have a common interest in a legal dispute, that information may be protected by common interest privilege. </a:t>
            </a:r>
          </a:p>
          <a:p>
            <a:pPr marL="175050" indent="-175050">
              <a:buFont typeface="Arial" panose="020B0604020202020204" pitchFamily="34" charset="0"/>
              <a:buChar char="•"/>
            </a:pPr>
            <a:endParaRPr lang="en-CA" dirty="0"/>
          </a:p>
          <a:p>
            <a:pPr marL="641852" lvl="1"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23</a:t>
            </a:fld>
            <a:endParaRPr lang="en-US"/>
          </a:p>
        </p:txBody>
      </p:sp>
    </p:spTree>
    <p:extLst>
      <p:ext uri="{BB962C8B-B14F-4D97-AF65-F5344CB8AC3E}">
        <p14:creationId xmlns:p14="http://schemas.microsoft.com/office/powerpoint/2010/main" val="618542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See </a:t>
            </a:r>
            <a:r>
              <a:rPr lang="en-CA" i="1" dirty="0"/>
              <a:t>Ziegler Estate v Green Acres (Pine Lake) Ltd</a:t>
            </a:r>
            <a:r>
              <a:rPr lang="en-CA" dirty="0"/>
              <a:t>., 2008 </a:t>
            </a:r>
            <a:r>
              <a:rPr lang="en-CA" dirty="0" err="1"/>
              <a:t>ABQB</a:t>
            </a:r>
            <a:r>
              <a:rPr lang="en-CA" dirty="0"/>
              <a:t> 552 at para 58.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24</a:t>
            </a:fld>
            <a:endParaRPr lang="en-US"/>
          </a:p>
        </p:txBody>
      </p:sp>
    </p:spTree>
    <p:extLst>
      <p:ext uri="{BB962C8B-B14F-4D97-AF65-F5344CB8AC3E}">
        <p14:creationId xmlns:p14="http://schemas.microsoft.com/office/powerpoint/2010/main" val="137342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Ontario Superior Court issued a decision on a criminal case in Ontario where certain provisions of the Criminal Code were found to be constitutionally invalid.</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Counsel with the Ministry of Attorney General prepared a memorandum providing advice to Crown Attorneys on this decision. Solicitor-client privilege attached to the memo, because it was legal advice, provided in confidence, passing between a lawyer and client.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memorandum was then also shared with all Ontario Chiefs. No solicitor-client relationship existed between counsel for the Attorney General and the Chiefs.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A requestor sought access to the memo through a Freedom of Information request. The Attorney General refused to produce the memo, on the basis that it was protected by solicitor-client privilege.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question was whether, by providing the memo to the Chiefs, had privilege been waived? If privilege was waived, the memo would need to be disclosed to the requestor. </a:t>
            </a:r>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25</a:t>
            </a:fld>
            <a:endParaRPr lang="en-US"/>
          </a:p>
        </p:txBody>
      </p:sp>
    </p:spTree>
    <p:extLst>
      <p:ext uri="{BB962C8B-B14F-4D97-AF65-F5344CB8AC3E}">
        <p14:creationId xmlns:p14="http://schemas.microsoft.com/office/powerpoint/2010/main" val="3372264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In Alberta, a police officer and the Chief are sued. As discussed earlier, in Alberta, the Chief is liable for torts committed by police officers. The Commission is not the suable entity in Alberta, so it is not a party to the lawsuit.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Because the Commission has an interest in the outcome of the lawsuit, the Commission receives a legal opinion from its lawyer. This opinion is protected by solicitor-client privilege.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Commission would like to provide the Chief or his or her lawyer with this legal opinion to assist them in the lawsuit. However, as discussed earlier, where a privileged document is produced to a third party, it typically results in a waiver of the privilege. If privilege is waived, the document or communication is no longer protected.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in this circumstance, the Commission and the Chief could take the position this opinion is subject to common interest privilege.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If common interest privilege applied, the opinion would be protected from disclosure to the plaintiff.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27</a:t>
            </a:fld>
            <a:endParaRPr lang="en-US"/>
          </a:p>
        </p:txBody>
      </p:sp>
    </p:spTree>
    <p:extLst>
      <p:ext uri="{BB962C8B-B14F-4D97-AF65-F5344CB8AC3E}">
        <p14:creationId xmlns:p14="http://schemas.microsoft.com/office/powerpoint/2010/main" val="3657250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28</a:t>
            </a:fld>
            <a:endParaRPr lang="en-US"/>
          </a:p>
        </p:txBody>
      </p:sp>
      <p:sp>
        <p:nvSpPr>
          <p:cNvPr id="7" name="Slide Image Placeholder 6"/>
          <p:cNvSpPr>
            <a:spLocks noGrp="1" noRot="1" noChangeAspect="1"/>
          </p:cNvSpPr>
          <p:nvPr>
            <p:ph type="sldImg"/>
          </p:nvPr>
        </p:nvSpPr>
        <p:spPr>
          <a:xfrm>
            <a:off x="1776413" y="312738"/>
            <a:ext cx="3406775" cy="1916112"/>
          </a:xfrm>
        </p:spPr>
      </p:sp>
    </p:spTree>
    <p:extLst>
      <p:ext uri="{BB962C8B-B14F-4D97-AF65-F5344CB8AC3E}">
        <p14:creationId xmlns:p14="http://schemas.microsoft.com/office/powerpoint/2010/main" val="24126082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29</a:t>
            </a:fld>
            <a:endParaRPr lang="en-US"/>
          </a:p>
        </p:txBody>
      </p:sp>
      <p:sp>
        <p:nvSpPr>
          <p:cNvPr id="7" name="Slide Image Placeholder 6"/>
          <p:cNvSpPr>
            <a:spLocks noGrp="1" noRot="1" noChangeAspect="1"/>
          </p:cNvSpPr>
          <p:nvPr>
            <p:ph type="sldImg"/>
          </p:nvPr>
        </p:nvSpPr>
        <p:spPr>
          <a:xfrm>
            <a:off x="1776413" y="312738"/>
            <a:ext cx="3406775" cy="1916112"/>
          </a:xfrm>
        </p:spPr>
      </p:sp>
    </p:spTree>
    <p:extLst>
      <p:ext uri="{BB962C8B-B14F-4D97-AF65-F5344CB8AC3E}">
        <p14:creationId xmlns:p14="http://schemas.microsoft.com/office/powerpoint/2010/main" val="3059275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a:t>DELETE this slide if not required</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30</a:t>
            </a:fld>
            <a:endParaRPr lang="en-US"/>
          </a:p>
        </p:txBody>
      </p:sp>
      <p:sp>
        <p:nvSpPr>
          <p:cNvPr id="10" name="Slide Image Placeholder 9"/>
          <p:cNvSpPr>
            <a:spLocks noGrp="1" noRot="1" noChangeAspect="1"/>
          </p:cNvSpPr>
          <p:nvPr>
            <p:ph type="sldImg"/>
          </p:nvPr>
        </p:nvSpPr>
        <p:spPr>
          <a:xfrm>
            <a:off x="1776413" y="312738"/>
            <a:ext cx="3406775" cy="1916112"/>
          </a:xfrm>
        </p:spPr>
      </p:sp>
    </p:spTree>
    <p:extLst>
      <p:ext uri="{BB962C8B-B14F-4D97-AF65-F5344CB8AC3E}">
        <p14:creationId xmlns:p14="http://schemas.microsoft.com/office/powerpoint/2010/main" val="438529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CA" dirty="0"/>
              <a:t>Note: This is our widescreen format template (our new Firm standard going forward). If you require regular screen width, click on the Office Button, select ‘New’ and select the Regular Template. </a:t>
            </a:r>
          </a:p>
          <a:p>
            <a:endParaRPr lang="en-CA" dirty="0"/>
          </a:p>
          <a:p>
            <a:r>
              <a:rPr lang="en-CA" dirty="0"/>
              <a:t> If there is only 1 presenter, delete the red barrier line and ‘Presenter 2’</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31</a:t>
            </a:fld>
            <a:endParaRPr lang="en-US"/>
          </a:p>
        </p:txBody>
      </p:sp>
      <p:sp>
        <p:nvSpPr>
          <p:cNvPr id="7" name="Slide Image Placeholder 6"/>
          <p:cNvSpPr>
            <a:spLocks noGrp="1" noRot="1" noChangeAspect="1"/>
          </p:cNvSpPr>
          <p:nvPr>
            <p:ph type="sldImg"/>
          </p:nvPr>
        </p:nvSpPr>
        <p:spPr>
          <a:xfrm>
            <a:off x="1830388" y="319088"/>
            <a:ext cx="3468687" cy="1951037"/>
          </a:xfrm>
        </p:spPr>
      </p:sp>
    </p:spTree>
    <p:extLst>
      <p:ext uri="{BB962C8B-B14F-4D97-AF65-F5344CB8AC3E}">
        <p14:creationId xmlns:p14="http://schemas.microsoft.com/office/powerpoint/2010/main" val="109523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early English common law held that a “master” was responsible for all of the wrongs committed by a “servant” (as well as the wrongs committed by the servant’s wife and children).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concept of vicarious liability has narrowed over time, such that an employer is now only liable for the wrongs committed by an employee in the “scope of employment”. This narrowing of vicarious liability represented a policy choice between providing an innocent victim with recourse without making employers involuntary insurers for all acts committed by employees.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Jurisprudence in Canada has generally adopted the “Salmond” test for determining whether an employee’s wrongful act was committed within the “scope of employment”. </a:t>
            </a:r>
          </a:p>
          <a:p>
            <a:endParaRPr lang="en-CA" dirty="0"/>
          </a:p>
          <a:p>
            <a:pPr marL="175050" indent="-175050">
              <a:buFont typeface="Arial" panose="020B0604020202020204" pitchFamily="34" charset="0"/>
              <a:buChar char="•"/>
            </a:pPr>
            <a:r>
              <a:rPr lang="en-CA" dirty="0"/>
              <a:t>Under this test, an employee’s wrongful act is said to fall within the “scope of employment” where it was either: 1) an act authorized by the employer, or 2) an unauthorized act that was so connected with acts that the employer has authorized that they may be regarded as modes of doing what has been authorized. </a:t>
            </a:r>
          </a:p>
          <a:p>
            <a:endParaRPr lang="en-CA" dirty="0"/>
          </a:p>
          <a:p>
            <a:pPr marL="175050" indent="-175050">
              <a:buFont typeface="Arial" panose="020B0604020202020204" pitchFamily="34" charset="0"/>
              <a:buChar char="•"/>
            </a:pPr>
            <a:r>
              <a:rPr lang="en-CA" dirty="0"/>
              <a:t>On this second branch, the Supreme Court has stated that for vicariously liability to attach to an employer, there must be a sufficient connection between the risk created by the employer’s operations and the wrong that occurred. Put simply, an employer is vicariously liable for acts of employees, but only where those acts are sufficiently connected to the employer’s operations and the employee’s duties.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a:p>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4</a:t>
            </a:fld>
            <a:endParaRPr lang="en-US"/>
          </a:p>
        </p:txBody>
      </p:sp>
    </p:spTree>
    <p:extLst>
      <p:ext uri="{BB962C8B-B14F-4D97-AF65-F5344CB8AC3E}">
        <p14:creationId xmlns:p14="http://schemas.microsoft.com/office/powerpoint/2010/main" val="236197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Vicarious liability for employer is premised on three basic rationales.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First, by carrying on a business, the employer ultimately created the situation that allowed the employee to commit the wrongful act. Some legal commentators have stated that vicarious employer liability should be regarded as part of the “cost of doing business.”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Second, is most cases, innocent victims cannot recover much, if anything, from individual employees. Employers, more often, are actually able to pay.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Third, even if the employer was not at “fault” in a legal sense, imposing vicarious liability on employers can motivate employers to prevent harms from occurring in the first place. Vicarious liability is said to provide an incentive to exercise care in hiring, training, and supervising employees.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5</a:t>
            </a:fld>
            <a:endParaRPr lang="en-US"/>
          </a:p>
        </p:txBody>
      </p:sp>
    </p:spTree>
    <p:extLst>
      <p:ext uri="{BB962C8B-B14F-4D97-AF65-F5344CB8AC3E}">
        <p14:creationId xmlns:p14="http://schemas.microsoft.com/office/powerpoint/2010/main" val="2270909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175050" indent="-175050">
              <a:buFont typeface="Arial" panose="020B0604020202020204" pitchFamily="34" charset="0"/>
              <a:buChar char="•"/>
            </a:pPr>
            <a:r>
              <a:rPr lang="en-CA" dirty="0"/>
              <a:t>Vicarious liability for employers is based in an employer-employee relationship. However, the courts in common law jurisdictions have held that police officers are not “employees” in the normal sense.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Ontario Court of Appeal decision referenced here discusses the relationship between a police officer and the municipality he or she serves.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In this decision, the Court stated the following:</a:t>
            </a:r>
          </a:p>
          <a:p>
            <a:pPr marL="175050" indent="-175050">
              <a:buFont typeface="Arial" panose="020B0604020202020204" pitchFamily="34" charset="0"/>
              <a:buChar char="•"/>
            </a:pPr>
            <a:endParaRPr lang="en-CA" dirty="0"/>
          </a:p>
          <a:p>
            <a:pPr marL="641852" lvl="1" indent="-175050">
              <a:buFont typeface="Arial" panose="020B0604020202020204" pitchFamily="34" charset="0"/>
              <a:buChar char="•"/>
            </a:pPr>
            <a:r>
              <a:rPr lang="en-CA" dirty="0"/>
              <a:t>“Notwithstanding the fact that the responsibility to satisfy the police needs of a municipality is placed on the municipality…and that the appointment of members of a police force of a municipality having a board is made by the board…and that payment of the salary or remuneration of the members of a police force is provided by a municipality, </a:t>
            </a:r>
            <a:r>
              <a:rPr lang="en-CA" u="sng" dirty="0"/>
              <a:t>no member of such a police force is an employee or servant of the municipality</a:t>
            </a:r>
            <a:r>
              <a:rPr lang="en-CA" dirty="0"/>
              <a:t>.</a:t>
            </a:r>
          </a:p>
          <a:p>
            <a:pPr marL="641852" lvl="1" indent="-175050">
              <a:buFont typeface="Arial" panose="020B0604020202020204" pitchFamily="34" charset="0"/>
              <a:buChar char="•"/>
            </a:pPr>
            <a:endParaRPr lang="en-CA" dirty="0"/>
          </a:p>
          <a:p>
            <a:pPr marL="466801" lvl="1"/>
            <a:r>
              <a:rPr lang="en-CA" dirty="0"/>
              <a:t>….</a:t>
            </a:r>
          </a:p>
          <a:p>
            <a:pPr marL="641852" lvl="1" indent="-175050">
              <a:buFont typeface="Arial" panose="020B0604020202020204" pitchFamily="34" charset="0"/>
              <a:buChar char="•"/>
            </a:pPr>
            <a:endParaRPr lang="en-CA" dirty="0"/>
          </a:p>
          <a:p>
            <a:pPr marL="641852" lvl="1" indent="-175050">
              <a:buFont typeface="Arial" panose="020B0604020202020204" pitchFamily="34" charset="0"/>
              <a:buChar char="•"/>
            </a:pPr>
            <a:r>
              <a:rPr lang="en-CA" dirty="0"/>
              <a:t>Again, while members of a police force must obey “the lawful direction” of the board, </a:t>
            </a:r>
            <a:r>
              <a:rPr lang="en-CA" u="sng" dirty="0"/>
              <a:t>neither the board nor the municipality…can lawfully give directions to any member of a police force prescribing the duties of his office.</a:t>
            </a:r>
            <a:r>
              <a:rPr lang="en-CA" dirty="0"/>
              <a:t> Those duties are set forth in the Police Act.”</a:t>
            </a:r>
          </a:p>
          <a:p>
            <a:pPr marL="641852" lvl="1" indent="-175050">
              <a:buFont typeface="Arial" panose="020B0604020202020204" pitchFamily="34" charset="0"/>
              <a:buChar char="•"/>
            </a:pPr>
            <a:endParaRPr lang="en-CA" dirty="0"/>
          </a:p>
          <a:p>
            <a:pPr marL="641852" lvl="1" indent="-175050">
              <a:buFont typeface="Arial" panose="020B0604020202020204" pitchFamily="34" charset="0"/>
              <a:buChar char="•"/>
            </a:pPr>
            <a:endParaRPr lang="en-CA" dirty="0"/>
          </a:p>
          <a:p>
            <a:endParaRPr lang="en-CA" dirty="0"/>
          </a:p>
          <a:p>
            <a:pPr marL="175050" indent="-175050">
              <a:buFont typeface="Arial" panose="020B0604020202020204" pitchFamily="34" charset="0"/>
              <a:buChar char="•"/>
            </a:pPr>
            <a:endParaRPr lang="en-CA" dirty="0"/>
          </a:p>
          <a:p>
            <a:pPr marL="466801" lvl="1"/>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6</a:t>
            </a:fld>
            <a:endParaRPr lang="en-US"/>
          </a:p>
        </p:txBody>
      </p:sp>
      <p:sp>
        <p:nvSpPr>
          <p:cNvPr id="7" name="Slide Image Placeholder 6"/>
          <p:cNvSpPr>
            <a:spLocks noGrp="1" noRot="1" noChangeAspect="1"/>
          </p:cNvSpPr>
          <p:nvPr>
            <p:ph type="sldImg"/>
          </p:nvPr>
        </p:nvSpPr>
        <p:spPr>
          <a:xfrm>
            <a:off x="1776413" y="312738"/>
            <a:ext cx="3406775" cy="1916112"/>
          </a:xfrm>
        </p:spPr>
      </p:sp>
    </p:spTree>
    <p:extLst>
      <p:ext uri="{BB962C8B-B14F-4D97-AF65-F5344CB8AC3E}">
        <p14:creationId xmlns:p14="http://schemas.microsoft.com/office/powerpoint/2010/main" val="3232791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While an “employer” in the normal sense has the authority to direct an employee and determine his or her job duties, a municipal council or police board cannot generally do so, because the duties of a police officer are prescribed by statute. In other words, the duties of a police officer are not derived from an employment contract.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This means that historically, subject to some exceptions, police officers were personally liable for wrongful acts performed in the exercise of their duties. Police authorities, whether municipal councils or police services boards, were not vicariously liable for these acts. </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7</a:t>
            </a:fld>
            <a:endParaRPr lang="en-US"/>
          </a:p>
        </p:txBody>
      </p:sp>
    </p:spTree>
    <p:extLst>
      <p:ext uri="{BB962C8B-B14F-4D97-AF65-F5344CB8AC3E}">
        <p14:creationId xmlns:p14="http://schemas.microsoft.com/office/powerpoint/2010/main" val="972817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With respect to the first category, a Police Board could be directly liable for failing to carry out its statutory duties, which in most provinces are described in general terms such as “providing adequate and effective police services.”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These duties do not involve directly supervising officers or engaging in day-to-day operational matters. This means that normally, where an officer commits a wrongful act injuring a citizen, a Police Board will not be a proper defendant in that action. In practice, the Board may be named in the litigation, but it could take immediate steps to remove itself.</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in Ontario at least, the situation is different. Although the common law does not impose vicarious liability on police boards, Ontario’s Police Services Act imposes vicarious liability on them through statute. This means that in Ontario, Police Boards are proper defendants in tort actions against police officers. </a:t>
            </a:r>
          </a:p>
        </p:txBody>
      </p:sp>
      <p:sp>
        <p:nvSpPr>
          <p:cNvPr id="4" name="Slide Number Placeholder 3"/>
          <p:cNvSpPr>
            <a:spLocks noGrp="1"/>
          </p:cNvSpPr>
          <p:nvPr>
            <p:ph type="sldNum" sz="quarter" idx="10"/>
          </p:nvPr>
        </p:nvSpPr>
        <p:spPr/>
        <p:txBody>
          <a:bodyPr/>
          <a:lstStyle/>
          <a:p>
            <a:fld id="{574E6A57-EA8E-4395-A7BB-8DD9F5864C86}" type="slidenum">
              <a:rPr lang="en-US" smtClean="0"/>
              <a:pPr/>
              <a:t>8</a:t>
            </a:fld>
            <a:endParaRPr lang="en-US"/>
          </a:p>
        </p:txBody>
      </p:sp>
    </p:spTree>
    <p:extLst>
      <p:ext uri="{BB962C8B-B14F-4D97-AF65-F5344CB8AC3E}">
        <p14:creationId xmlns:p14="http://schemas.microsoft.com/office/powerpoint/2010/main" val="1472754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This Supreme Court decision discusses the matters Police Boards are responsible for and for which they can be held directly liable. This decision states the courts should not interfere with Police Board discretion to determine priorities and set policies. In other words, where a police officer commits misconduct, the victim cannot generally bring an action against a Police Board on the basis that the Board should have adopted a certain policy or ensured officers were better trained.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For background information, in this decision, </a:t>
            </a:r>
            <a:r>
              <a:rPr lang="en-CA" dirty="0" err="1"/>
              <a:t>Oldhavi</a:t>
            </a:r>
            <a:r>
              <a:rPr lang="en-CA" dirty="0"/>
              <a:t> was shot and killed while running from his vehicle after a bank robbery. Within 25 minutes of the shooting, the SIU was notified by an assistant to the Chief and began its investigation. </a:t>
            </a:r>
          </a:p>
          <a:p>
            <a:endParaRPr lang="en-CA" dirty="0"/>
          </a:p>
          <a:p>
            <a:pPr marL="175050" indent="-175050">
              <a:buFont typeface="Arial" panose="020B0604020202020204" pitchFamily="34" charset="0"/>
              <a:buChar char="•"/>
            </a:pPr>
            <a:r>
              <a:rPr lang="en-CA" dirty="0"/>
              <a:t>The SIU requested that the officers involved remain segregated, make themselves available for same-day interviews, and provide notes, on-duty clothing, and blood samples. </a:t>
            </a:r>
          </a:p>
          <a:p>
            <a:endParaRPr lang="en-CA" dirty="0"/>
          </a:p>
          <a:p>
            <a:pPr marL="175050" indent="-175050">
              <a:buFont typeface="Arial" panose="020B0604020202020204" pitchFamily="34" charset="0"/>
              <a:buChar char="•"/>
            </a:pPr>
            <a:r>
              <a:rPr lang="en-CA" dirty="0"/>
              <a:t>The obligation to cooperate in SIU investigations in Ontario is mandated by </a:t>
            </a:r>
            <a:r>
              <a:rPr lang="en-CA" dirty="0" err="1"/>
              <a:t>s.113</a:t>
            </a:r>
            <a:r>
              <a:rPr lang="en-CA" dirty="0"/>
              <a:t>(9) of the </a:t>
            </a:r>
            <a:r>
              <a:rPr lang="en-CA" i="1" dirty="0"/>
              <a:t>Police Services Act</a:t>
            </a:r>
            <a:r>
              <a:rPr lang="en-CA" dirty="0"/>
              <a:t>. </a:t>
            </a:r>
          </a:p>
          <a:p>
            <a:endParaRPr lang="en-CA" dirty="0"/>
          </a:p>
          <a:p>
            <a:pPr marL="175050" indent="-175050">
              <a:buFont typeface="Arial" panose="020B0604020202020204" pitchFamily="34" charset="0"/>
              <a:buChar char="•"/>
            </a:pPr>
            <a:r>
              <a:rPr lang="en-CA" dirty="0" err="1"/>
              <a:t>Oldhavi’s</a:t>
            </a:r>
            <a:r>
              <a:rPr lang="en-CA" dirty="0"/>
              <a:t> estate brought a claim against the officers, the Chief, the police services board, and Ontario. The estate alleged the officers did not cooperate with the SIU investigation. Further, it alleged the statements eventually given by the officers were inaccurate and misleading. </a:t>
            </a:r>
          </a:p>
          <a:p>
            <a:endParaRPr lang="en-CA" dirty="0"/>
          </a:p>
          <a:p>
            <a:pPr marL="175050" indent="-175050">
              <a:buFont typeface="Arial" panose="020B0604020202020204" pitchFamily="34" charset="0"/>
              <a:buChar char="•"/>
            </a:pPr>
            <a:r>
              <a:rPr lang="en-CA" dirty="0"/>
              <a:t>The Chief, the police services board, and Ontario brought motions to strike the claims against them. The issue before the Supreme Court was not whether the Chief, Police Board, or Ontario were actually liable, but whether, assuming the estate’s allegations could be proven, the Chief, Police Board, or Ontario </a:t>
            </a:r>
            <a:r>
              <a:rPr lang="en-CA" u="sng" dirty="0"/>
              <a:t>could</a:t>
            </a:r>
            <a:r>
              <a:rPr lang="en-CA" dirty="0"/>
              <a:t> be liable. </a:t>
            </a:r>
          </a:p>
          <a:p>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9</a:t>
            </a:fld>
            <a:endParaRPr lang="en-US"/>
          </a:p>
        </p:txBody>
      </p:sp>
    </p:spTree>
    <p:extLst>
      <p:ext uri="{BB962C8B-B14F-4D97-AF65-F5344CB8AC3E}">
        <p14:creationId xmlns:p14="http://schemas.microsoft.com/office/powerpoint/2010/main" val="1840984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6413" y="312738"/>
            <a:ext cx="3406775" cy="1916112"/>
          </a:xfrm>
        </p:spPr>
      </p:sp>
      <p:sp>
        <p:nvSpPr>
          <p:cNvPr id="3" name="Notes Placeholder 2"/>
          <p:cNvSpPr>
            <a:spLocks noGrp="1"/>
          </p:cNvSpPr>
          <p:nvPr>
            <p:ph type="body" idx="1"/>
          </p:nvPr>
        </p:nvSpPr>
        <p:spPr/>
        <p:txBody>
          <a:bodyPr/>
          <a:lstStyle/>
          <a:p>
            <a:pPr marL="175050" indent="-175050">
              <a:buFont typeface="Arial" panose="020B0604020202020204" pitchFamily="34" charset="0"/>
              <a:buChar char="•"/>
            </a:pPr>
            <a:r>
              <a:rPr lang="en-CA" dirty="0"/>
              <a:t>The essence of the Estate’s negligence claim was that the Chief, the Board, and the Province breached a duty to take reasonable care to ensure the officers complied with their legal obligation to cooperate with the SIU.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as discussed earlier, a person or entity can only be liable for negligence when there was a legally recognized duty to do something, and they failed to do it. Recall, an average citizen has no legally recognized duty to assist another citizen in distress.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Whether this duty exists depends on three criteria:</a:t>
            </a:r>
          </a:p>
          <a:p>
            <a:pPr marL="175050" indent="-175050">
              <a:buFont typeface="Arial" panose="020B0604020202020204" pitchFamily="34" charset="0"/>
              <a:buChar char="•"/>
            </a:pPr>
            <a:endParaRPr lang="en-CA" dirty="0"/>
          </a:p>
          <a:p>
            <a:pPr marL="641852" lvl="1" indent="-175050">
              <a:buFont typeface="Arial" panose="020B0604020202020204" pitchFamily="34" charset="0"/>
              <a:buChar char="•"/>
            </a:pPr>
            <a:r>
              <a:rPr lang="en-CA" dirty="0"/>
              <a:t>1) The harm (in this case, the alleged suffering of the family brought about by a flawed investigation) must be a reasonably foreseeable consequence of the wrong (the wrong being failure to ensure the officers cooperated)</a:t>
            </a:r>
          </a:p>
          <a:p>
            <a:pPr marL="466801" lvl="1"/>
            <a:endParaRPr lang="en-CA" dirty="0"/>
          </a:p>
          <a:p>
            <a:pPr marL="641852" lvl="1" indent="-175050">
              <a:buFont typeface="Arial" panose="020B0604020202020204" pitchFamily="34" charset="0"/>
              <a:buChar char="•"/>
            </a:pPr>
            <a:r>
              <a:rPr lang="en-CA" dirty="0"/>
              <a:t>2) There is a sufficient connection or proximity between the parties. This is determined by looking at factors such as: </a:t>
            </a:r>
          </a:p>
          <a:p>
            <a:pPr marL="641852" lvl="1" indent="-175050">
              <a:buFont typeface="Arial" panose="020B0604020202020204" pitchFamily="34" charset="0"/>
              <a:buChar char="•"/>
            </a:pPr>
            <a:endParaRPr lang="en-CA" dirty="0"/>
          </a:p>
          <a:p>
            <a:pPr marL="1108653" lvl="2" indent="-175050">
              <a:buFont typeface="Arial" panose="020B0604020202020204" pitchFamily="34" charset="0"/>
              <a:buChar char="•"/>
            </a:pPr>
            <a:r>
              <a:rPr lang="en-CA" dirty="0"/>
              <a:t>1) how directly the defendant’s failure to act can be said to have caused the harm</a:t>
            </a:r>
          </a:p>
          <a:p>
            <a:pPr marL="1108653" lvl="2" indent="-175050">
              <a:buFont typeface="Arial" panose="020B0604020202020204" pitchFamily="34" charset="0"/>
              <a:buChar char="•"/>
            </a:pPr>
            <a:endParaRPr lang="en-CA" dirty="0"/>
          </a:p>
          <a:p>
            <a:pPr marL="1108653" lvl="2" indent="-175050">
              <a:buFont typeface="Arial" panose="020B0604020202020204" pitchFamily="34" charset="0"/>
              <a:buChar char="•"/>
            </a:pPr>
            <a:r>
              <a:rPr lang="en-CA" dirty="0"/>
              <a:t>2) whether defendant could have reasonably expected the plaintiff to act; and </a:t>
            </a:r>
          </a:p>
          <a:p>
            <a:pPr marL="1108653" lvl="2" indent="-175050">
              <a:buFont typeface="Arial" panose="020B0604020202020204" pitchFamily="34" charset="0"/>
              <a:buChar char="•"/>
            </a:pPr>
            <a:endParaRPr lang="en-CA" dirty="0"/>
          </a:p>
          <a:p>
            <a:pPr marL="1108653" lvl="2" indent="-175050">
              <a:buFont typeface="Arial" panose="020B0604020202020204" pitchFamily="34" charset="0"/>
              <a:buChar char="•"/>
            </a:pPr>
            <a:r>
              <a:rPr lang="en-CA" dirty="0"/>
              <a:t>3) whether the defendant has assumed or undertaken an obligation to act (including an obligation imposed by statute). </a:t>
            </a:r>
          </a:p>
          <a:p>
            <a:pPr marL="641852" lvl="1" indent="-175050">
              <a:buFont typeface="Arial" panose="020B0604020202020204" pitchFamily="34" charset="0"/>
              <a:buChar char="•"/>
            </a:pPr>
            <a:endParaRPr lang="en-CA" dirty="0"/>
          </a:p>
          <a:p>
            <a:pPr marL="641852" lvl="1" indent="-175050">
              <a:buFont typeface="Arial" panose="020B0604020202020204" pitchFamily="34" charset="0"/>
              <a:buChar char="•"/>
            </a:pPr>
            <a:r>
              <a:rPr lang="en-CA" dirty="0"/>
              <a:t>3) There are no overriding policy considerations for why the duty should not be imposed. </a:t>
            </a:r>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The Supreme Court refused to dismiss the negligence claim against the Chief for the principle reason that the Chief is, under the </a:t>
            </a:r>
            <a:r>
              <a:rPr lang="en-CA" i="1" dirty="0"/>
              <a:t>Police Services Act</a:t>
            </a:r>
            <a:r>
              <a:rPr lang="en-CA" dirty="0"/>
              <a:t>, responsible for ensuring officers carry out their duties in accordance with the </a:t>
            </a:r>
            <a:r>
              <a:rPr lang="en-CA" i="1" dirty="0"/>
              <a:t>Police Services Act. </a:t>
            </a:r>
            <a:r>
              <a:rPr lang="en-CA" i="0" dirty="0"/>
              <a:t>Because officers have a statutory duty to cooperate with SIU investigations, Police Chiefs have a statutory duty to take reasonable steps to ensure they do in fact cooperate. </a:t>
            </a:r>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r>
              <a:rPr lang="en-CA" dirty="0"/>
              <a:t>However, as against the Police Services Board, the Supreme Court upheld the lower court’s decision to dismiss the claim. </a:t>
            </a:r>
          </a:p>
          <a:p>
            <a:pPr marL="175050" indent="-175050">
              <a:buFont typeface="Arial" panose="020B0604020202020204" pitchFamily="34" charset="0"/>
              <a:buChar char="•"/>
            </a:pPr>
            <a:endParaRPr lang="en-CA" dirty="0"/>
          </a:p>
          <a:p>
            <a:pPr marL="466801" lvl="1"/>
            <a:endParaRPr lang="en-CA" dirty="0"/>
          </a:p>
          <a:p>
            <a:pPr marL="466801" lvl="1"/>
            <a:endParaRPr lang="en-CA" dirty="0"/>
          </a:p>
          <a:p>
            <a:pPr marL="466801" lvl="1"/>
            <a:endParaRPr lang="en-CA" dirty="0"/>
          </a:p>
          <a:p>
            <a:pPr marL="175050" indent="-175050">
              <a:buFont typeface="Arial" panose="020B0604020202020204" pitchFamily="34" charset="0"/>
              <a:buChar char="•"/>
            </a:pPr>
            <a:endParaRPr lang="en-CA" dirty="0"/>
          </a:p>
          <a:p>
            <a:pPr marL="175050" indent="-1750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574E6A57-EA8E-4395-A7BB-8DD9F5864C86}" type="slidenum">
              <a:rPr lang="en-US" smtClean="0"/>
              <a:pPr/>
              <a:t>10</a:t>
            </a:fld>
            <a:endParaRPr lang="en-US"/>
          </a:p>
        </p:txBody>
      </p:sp>
    </p:spTree>
    <p:extLst>
      <p:ext uri="{BB962C8B-B14F-4D97-AF65-F5344CB8AC3E}">
        <p14:creationId xmlns:p14="http://schemas.microsoft.com/office/powerpoint/2010/main" val="2861613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HM Title Slide">
    <p:spTree>
      <p:nvGrpSpPr>
        <p:cNvPr id="1" name=""/>
        <p:cNvGrpSpPr/>
        <p:nvPr/>
      </p:nvGrpSpPr>
      <p:grpSpPr>
        <a:xfrm>
          <a:off x="0" y="0"/>
          <a:ext cx="0" cy="0"/>
          <a:chOff x="0" y="0"/>
          <a:chExt cx="0" cy="0"/>
        </a:xfrm>
      </p:grpSpPr>
      <p:pic>
        <p:nvPicPr>
          <p:cNvPr id="3" name="Picture 2" descr="test.JPG"/>
          <p:cNvPicPr>
            <a:picLocks noChangeAspect="1"/>
          </p:cNvPicPr>
          <p:nvPr userDrawn="1"/>
        </p:nvPicPr>
        <p:blipFill>
          <a:blip r:embed="rId2" cstate="print"/>
          <a:stretch>
            <a:fillRect/>
          </a:stretch>
        </p:blipFill>
        <p:spPr>
          <a:xfrm>
            <a:off x="0" y="0"/>
            <a:ext cx="9169685" cy="5143500"/>
          </a:xfrm>
          <a:prstGeom prst="rect">
            <a:avLst/>
          </a:prstGeom>
        </p:spPr>
      </p:pic>
      <p:sp>
        <p:nvSpPr>
          <p:cNvPr id="4" name="Rectangle 3"/>
          <p:cNvSpPr/>
          <p:nvPr userDrawn="1"/>
        </p:nvSpPr>
        <p:spPr bwMode="auto">
          <a:xfrm>
            <a:off x="600364" y="474786"/>
            <a:ext cx="8001000" cy="4268665"/>
          </a:xfrm>
          <a:prstGeom prst="rect">
            <a:avLst/>
          </a:prstGeom>
          <a:solidFill>
            <a:schemeClr val="tx1">
              <a:lumMod val="65000"/>
              <a:lumOff val="35000"/>
            </a:schemeClr>
          </a:solidFill>
          <a:ln w="3175" cap="flat" cmpd="sng" algn="ctr">
            <a:solidFill>
              <a:schemeClr val="tx1">
                <a:lumMod val="65000"/>
                <a:lumOff val="3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dirty="0">
              <a:solidFill>
                <a:prstClr val="white"/>
              </a:solidFill>
            </a:endParaRPr>
          </a:p>
        </p:txBody>
      </p:sp>
      <p:sp>
        <p:nvSpPr>
          <p:cNvPr id="5" name="Rectangle 4"/>
          <p:cNvSpPr/>
          <p:nvPr userDrawn="1"/>
        </p:nvSpPr>
        <p:spPr bwMode="auto">
          <a:xfrm>
            <a:off x="600364" y="1714500"/>
            <a:ext cx="8001000" cy="1828800"/>
          </a:xfrm>
          <a:prstGeom prst="rect">
            <a:avLst/>
          </a:prstGeom>
          <a:solidFill>
            <a:srgbClr val="45A8BF"/>
          </a:solidFill>
          <a:ln w="3175" cap="flat" cmpd="sng" algn="ctr">
            <a:solidFill>
              <a:srgbClr val="45A8B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dirty="0">
              <a:solidFill>
                <a:prstClr val="white"/>
              </a:solidFill>
            </a:endParaRPr>
          </a:p>
        </p:txBody>
      </p:sp>
      <p:pic>
        <p:nvPicPr>
          <p:cNvPr id="6" name="Picture 5" descr="HM logo for PPT.JPG"/>
          <p:cNvPicPr>
            <a:picLocks noChangeAspect="1"/>
          </p:cNvPicPr>
          <p:nvPr userDrawn="1"/>
        </p:nvPicPr>
        <p:blipFill>
          <a:blip r:embed="rId3" cstate="print"/>
          <a:stretch>
            <a:fillRect/>
          </a:stretch>
        </p:blipFill>
        <p:spPr>
          <a:xfrm>
            <a:off x="1037494" y="474786"/>
            <a:ext cx="990600" cy="988224"/>
          </a:xfrm>
          <a:prstGeom prst="rect">
            <a:avLst/>
          </a:prstGeom>
        </p:spPr>
      </p:pic>
      <p:sp>
        <p:nvSpPr>
          <p:cNvPr id="11" name="Text Placeholder 10"/>
          <p:cNvSpPr>
            <a:spLocks noGrp="1"/>
          </p:cNvSpPr>
          <p:nvPr>
            <p:ph type="body" sz="quarter" idx="10" hasCustomPrompt="1"/>
          </p:nvPr>
        </p:nvSpPr>
        <p:spPr>
          <a:xfrm>
            <a:off x="1403946" y="2198302"/>
            <a:ext cx="6336109" cy="726353"/>
          </a:xfrm>
          <a:noFill/>
        </p:spPr>
        <p:txBody>
          <a:bodyPr wrap="square" rtlCol="0" anchor="ctr" anchorCtr="1">
            <a:normAutofit/>
          </a:bodyPr>
          <a:lstStyle>
            <a:lvl1pPr algn="ctr" rtl="0" eaLnBrk="0" fontAlgn="base" hangingPunct="0">
              <a:spcBef>
                <a:spcPct val="0"/>
              </a:spcBef>
              <a:spcAft>
                <a:spcPct val="0"/>
              </a:spcAft>
              <a:buNone/>
              <a:defRPr lang="en-US" sz="3200" b="1" kern="1200" dirty="0" smtClean="0">
                <a:solidFill>
                  <a:prstClr val="white"/>
                </a:solidFill>
                <a:latin typeface="Arial" charset="0"/>
                <a:ea typeface="ＭＳ Ｐゴシック" pitchFamily="-16" charset="-128"/>
                <a:cs typeface="+mn-cs"/>
              </a:defRPr>
            </a:lvl1pPr>
            <a:lvl2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2pPr>
            <a:lvl3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3pPr>
            <a:lvl4pPr algn="ctr" rtl="0" eaLnBrk="0" fontAlgn="base" hangingPunct="0">
              <a:spcBef>
                <a:spcPct val="0"/>
              </a:spcBef>
              <a:spcAft>
                <a:spcPct val="0"/>
              </a:spcAft>
              <a:defRPr lang="en-US" sz="3200" b="1" kern="1200" dirty="0" smtClean="0">
                <a:solidFill>
                  <a:prstClr val="white"/>
                </a:solidFill>
                <a:latin typeface="Arial" charset="0"/>
                <a:ea typeface="ＭＳ Ｐゴシック" pitchFamily="-16" charset="-128"/>
                <a:cs typeface="+mn-cs"/>
              </a:defRPr>
            </a:lvl4pPr>
            <a:lvl5pPr algn="ctr" rtl="0" eaLnBrk="0" fontAlgn="base" hangingPunct="0">
              <a:spcBef>
                <a:spcPct val="0"/>
              </a:spcBef>
              <a:spcAft>
                <a:spcPct val="0"/>
              </a:spcAft>
              <a:defRPr lang="en-CA" sz="3200" b="1" kern="1200" dirty="0" smtClean="0">
                <a:solidFill>
                  <a:prstClr val="white"/>
                </a:solidFill>
                <a:latin typeface="Arial" charset="0"/>
                <a:ea typeface="ＭＳ Ｐゴシック" pitchFamily="-16" charset="-128"/>
                <a:cs typeface="+mn-cs"/>
              </a:defRPr>
            </a:lvl5pPr>
          </a:lstStyle>
          <a:p>
            <a:r>
              <a:rPr lang="en-CA" sz="3200" b="1" dirty="0">
                <a:solidFill>
                  <a:prstClr val="white"/>
                </a:solidFill>
              </a:rPr>
              <a:t>Title of Session</a:t>
            </a:r>
          </a:p>
        </p:txBody>
      </p:sp>
      <p:sp>
        <p:nvSpPr>
          <p:cNvPr id="15" name="Text Placeholder 14"/>
          <p:cNvSpPr>
            <a:spLocks noGrp="1"/>
          </p:cNvSpPr>
          <p:nvPr>
            <p:ph type="body" sz="quarter" idx="11" hasCustomPrompt="1"/>
          </p:nvPr>
        </p:nvSpPr>
        <p:spPr>
          <a:xfrm>
            <a:off x="1665547" y="3788379"/>
            <a:ext cx="5812907" cy="590931"/>
          </a:xfrm>
        </p:spPr>
        <p:txBody>
          <a:bodyPr anchor="ctr" anchorCtr="1">
            <a:normAutofit/>
          </a:bodyPr>
          <a:lstStyle>
            <a:lvl1pPr indent="0">
              <a:buNone/>
              <a:defRPr lang="en-CA" sz="2400" b="1" kern="1200" dirty="0" smtClean="0">
                <a:solidFill>
                  <a:prstClr val="white"/>
                </a:solidFill>
                <a:latin typeface="Arial" charset="0"/>
                <a:ea typeface="ＭＳ Ｐゴシック" pitchFamily="-16" charset="-128"/>
                <a:cs typeface="+mn-cs"/>
              </a:defRPr>
            </a:lvl1pPr>
          </a:lstStyle>
          <a:p>
            <a:pPr lvl="0"/>
            <a:r>
              <a:rPr lang="en-CA" b="1" dirty="0">
                <a:solidFill>
                  <a:prstClr val="white"/>
                </a:solidFill>
              </a:rPr>
              <a:t>Date</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0025" y="827485"/>
            <a:ext cx="4265613" cy="3345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8038" y="827485"/>
            <a:ext cx="4265612" cy="3345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Two Content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726091"/>
            <a:ext cx="5486400" cy="425054"/>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933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with Bio Picture">
    <p:spTree>
      <p:nvGrpSpPr>
        <p:cNvPr id="1" name=""/>
        <p:cNvGrpSpPr/>
        <p:nvPr/>
      </p:nvGrpSpPr>
      <p:grpSpPr>
        <a:xfrm>
          <a:off x="0" y="0"/>
          <a:ext cx="0" cy="0"/>
          <a:chOff x="0" y="0"/>
          <a:chExt cx="0" cy="0"/>
        </a:xfrm>
      </p:grpSpPr>
      <p:sp>
        <p:nvSpPr>
          <p:cNvPr id="4" name="Picture Placeholder 3"/>
          <p:cNvSpPr>
            <a:spLocks noGrp="1" noChangeAspect="1"/>
          </p:cNvSpPr>
          <p:nvPr>
            <p:ph type="pic" sz="quarter" idx="10" hasCustomPrompt="1"/>
          </p:nvPr>
        </p:nvSpPr>
        <p:spPr>
          <a:xfrm>
            <a:off x="-1026" y="1252532"/>
            <a:ext cx="2807208" cy="2807208"/>
          </a:xfrm>
        </p:spPr>
        <p:txBody>
          <a:bodyPr/>
          <a:lstStyle>
            <a:lvl1pPr>
              <a:buNone/>
              <a:defRPr sz="1800" baseline="0"/>
            </a:lvl1pPr>
          </a:lstStyle>
          <a:p>
            <a:r>
              <a:rPr lang="en-CA" dirty="0"/>
              <a:t>Click on Icon below to insert an HM Lawyer Bio Photo</a:t>
            </a:r>
          </a:p>
        </p:txBody>
      </p:sp>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11" name="Rectangle 10"/>
          <p:cNvSpPr/>
          <p:nvPr userDrawn="1"/>
        </p:nvSpPr>
        <p:spPr bwMode="auto">
          <a:xfrm>
            <a:off x="2819399" y="1252537"/>
            <a:ext cx="6345936" cy="2809876"/>
          </a:xfrm>
          <a:prstGeom prst="rect">
            <a:avLst/>
          </a:prstGeom>
          <a:solidFill>
            <a:schemeClr val="accent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6" name="Text Placeholder 9"/>
          <p:cNvSpPr>
            <a:spLocks noGrp="1"/>
          </p:cNvSpPr>
          <p:nvPr>
            <p:ph type="body" sz="quarter" idx="12" hasCustomPrompt="1"/>
          </p:nvPr>
        </p:nvSpPr>
        <p:spPr>
          <a:xfrm>
            <a:off x="3424556" y="1762126"/>
            <a:ext cx="5448299" cy="1257299"/>
          </a:xfrm>
          <a:noFill/>
          <a:ln w="9525">
            <a:noFill/>
            <a:miter lim="800000"/>
            <a:headEnd/>
            <a:tailEnd/>
          </a:ln>
        </p:spPr>
        <p:txBody>
          <a:bodyPr vert="horz" wrap="square" lIns="137160" tIns="91440" rIns="137160" bIns="91440" numCol="1" rtlCol="0" anchor="t" anchorCtr="0" compatLnSpc="1">
            <a:prstTxWarp prst="textNoShape">
              <a:avLst/>
            </a:prstTxWarp>
            <a:normAutofit/>
          </a:bodyPr>
          <a:lstStyle>
            <a:lvl1pPr marL="0" marR="0" indent="0" algn="l" defTabSz="914400" rtl="0" eaLnBrk="0" fontAlgn="base" latinLnBrk="0" hangingPunct="0">
              <a:lnSpc>
                <a:spcPct val="110000"/>
              </a:lnSpc>
              <a:spcBef>
                <a:spcPct val="0"/>
              </a:spcBef>
              <a:spcAft>
                <a:spcPct val="0"/>
              </a:spcAft>
              <a:buClrTx/>
              <a:buSzPct val="75000"/>
              <a:buFont typeface="Times" pitchFamily="18" charset="0"/>
              <a:buNone/>
              <a:tabLst/>
              <a:defRPr lang="en-CA" sz="3200" b="1" kern="1200" dirty="0" smtClean="0">
                <a:solidFill>
                  <a:prstClr val="white"/>
                </a:solidFill>
                <a:latin typeface="Arial" charset="0"/>
                <a:ea typeface="ＭＳ Ｐゴシック" pitchFamily="-16" charset="-128"/>
                <a:cs typeface="+mn-cs"/>
              </a:defRPr>
            </a:lvl1pPr>
          </a:lstStyle>
          <a:p>
            <a:pPr marL="0" marR="0" lvl="0" indent="0" algn="l"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Enter </a:t>
            </a:r>
            <a:r>
              <a:rPr kumimoji="0" lang="en-CA" sz="2800" b="1" i="0" u="none" strike="noStrike" kern="1200" cap="none" spc="0" normalizeH="0" baseline="0" noProof="0" dirty="0" err="1">
                <a:ln>
                  <a:noFill/>
                </a:ln>
                <a:solidFill>
                  <a:srgbClr val="FFFFFF"/>
                </a:solidFill>
                <a:effectLst/>
                <a:uLnTx/>
                <a:uFillTx/>
                <a:latin typeface="Arial" charset="0"/>
                <a:ea typeface="ＭＳ Ｐゴシック" pitchFamily="-16" charset="-128"/>
                <a:cs typeface="+mn-cs"/>
              </a:rPr>
              <a:t>SubTitle</a:t>
            </a: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 Here – or delete this slide</a:t>
            </a:r>
            <a:endParaRPr lang="en-CA" dirty="0"/>
          </a:p>
          <a:p>
            <a:pPr lvl="0"/>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ubTitle Slide with NO Bio Picture">
    <p:spTree>
      <p:nvGrpSpPr>
        <p:cNvPr id="1" name=""/>
        <p:cNvGrpSpPr/>
        <p:nvPr/>
      </p:nvGrpSpPr>
      <p:grpSpPr>
        <a:xfrm>
          <a:off x="0" y="0"/>
          <a:ext cx="0" cy="0"/>
          <a:chOff x="0" y="0"/>
          <a:chExt cx="0" cy="0"/>
        </a:xfrm>
      </p:grpSpPr>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7" name="Rectangle 6"/>
          <p:cNvSpPr/>
          <p:nvPr userDrawn="1"/>
        </p:nvSpPr>
        <p:spPr bwMode="auto">
          <a:xfrm>
            <a:off x="0" y="1255058"/>
            <a:ext cx="9144000" cy="2872442"/>
          </a:xfrm>
          <a:prstGeom prst="rect">
            <a:avLst/>
          </a:prstGeom>
          <a:solidFill>
            <a:srgbClr val="45A7BE"/>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pic>
        <p:nvPicPr>
          <p:cNvPr id="8" name="Picture 5" descr="WordMark for PP"/>
          <p:cNvPicPr>
            <a:picLocks noChangeAspect="1" noChangeArrowheads="1"/>
          </p:cNvPicPr>
          <p:nvPr userDrawn="1"/>
        </p:nvPicPr>
        <p:blipFill>
          <a:blip r:embed="rId2" cstate="print"/>
          <a:srcRect/>
          <a:stretch>
            <a:fillRect/>
          </a:stretch>
        </p:blipFill>
        <p:spPr bwMode="auto">
          <a:xfrm>
            <a:off x="480491" y="1255668"/>
            <a:ext cx="878409" cy="878408"/>
          </a:xfrm>
          <a:prstGeom prst="rect">
            <a:avLst/>
          </a:prstGeom>
          <a:noFill/>
        </p:spPr>
      </p:pic>
      <p:sp>
        <p:nvSpPr>
          <p:cNvPr id="16" name="Text Placeholder 9"/>
          <p:cNvSpPr>
            <a:spLocks noGrp="1"/>
          </p:cNvSpPr>
          <p:nvPr>
            <p:ph type="body" sz="quarter" idx="12" hasCustomPrompt="1"/>
          </p:nvPr>
        </p:nvSpPr>
        <p:spPr>
          <a:xfrm>
            <a:off x="3424556" y="1762126"/>
            <a:ext cx="5448299" cy="1257299"/>
          </a:xfrm>
          <a:noFill/>
          <a:ln w="9525">
            <a:noFill/>
            <a:miter lim="800000"/>
            <a:headEnd/>
            <a:tailEnd/>
          </a:ln>
        </p:spPr>
        <p:txBody>
          <a:bodyPr vert="horz" wrap="square" lIns="137160" tIns="91440" rIns="137160" bIns="91440" numCol="1" rtlCol="0" anchor="t" anchorCtr="0" compatLnSpc="1">
            <a:prstTxWarp prst="textNoShape">
              <a:avLst/>
            </a:prstTxWarp>
            <a:normAutofit/>
          </a:bodyPr>
          <a:lstStyle>
            <a:lvl1pPr marL="0" marR="0" indent="0" algn="l" defTabSz="914400" rtl="0" eaLnBrk="0" fontAlgn="base" latinLnBrk="0" hangingPunct="0">
              <a:lnSpc>
                <a:spcPct val="110000"/>
              </a:lnSpc>
              <a:spcBef>
                <a:spcPct val="0"/>
              </a:spcBef>
              <a:spcAft>
                <a:spcPct val="0"/>
              </a:spcAft>
              <a:buClrTx/>
              <a:buSzPct val="75000"/>
              <a:buFont typeface="Times" pitchFamily="18" charset="0"/>
              <a:buNone/>
              <a:tabLst/>
              <a:defRPr lang="en-CA" sz="3200" b="1" kern="1200" dirty="0" smtClean="0">
                <a:solidFill>
                  <a:prstClr val="white"/>
                </a:solidFill>
                <a:latin typeface="Arial" charset="0"/>
                <a:ea typeface="ＭＳ Ｐゴシック" pitchFamily="-16" charset="-128"/>
                <a:cs typeface="+mn-cs"/>
              </a:defRPr>
            </a:lvl1pPr>
          </a:lstStyle>
          <a:p>
            <a:pPr marL="0" marR="0" lvl="0" indent="0" algn="l"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800" b="1" i="0" u="none" strike="noStrike" kern="1200" cap="none" spc="0" normalizeH="0" baseline="0" noProof="0" dirty="0" err="1">
                <a:ln>
                  <a:noFill/>
                </a:ln>
                <a:solidFill>
                  <a:srgbClr val="FFFFFF"/>
                </a:solidFill>
                <a:effectLst/>
                <a:uLnTx/>
                <a:uFillTx/>
                <a:latin typeface="Arial" charset="0"/>
                <a:ea typeface="ＭＳ Ｐゴシック" pitchFamily="-16" charset="-128"/>
                <a:cs typeface="+mn-cs"/>
              </a:rPr>
              <a:t>SubTitle</a:t>
            </a:r>
            <a:r>
              <a:rPr kumimoji="0" lang="en-CA" sz="2800" b="1" i="0" u="none" strike="noStrike" kern="1200" cap="none" spc="0" normalizeH="0" baseline="0" noProof="0" dirty="0">
                <a:ln>
                  <a:noFill/>
                </a:ln>
                <a:solidFill>
                  <a:srgbClr val="FFFFFF"/>
                </a:solidFill>
                <a:effectLst/>
                <a:uLnTx/>
                <a:uFillTx/>
                <a:latin typeface="Arial" charset="0"/>
                <a:ea typeface="ＭＳ Ｐゴシック" pitchFamily="-16" charset="-128"/>
                <a:cs typeface="+mn-cs"/>
              </a:rPr>
              <a:t> Slide for use with No Bio Picture Displayed</a:t>
            </a:r>
            <a:endParaRPr lang="en-CA" dirty="0"/>
          </a:p>
          <a:p>
            <a:pPr lvl="0"/>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(always with Initial Caps)</a:t>
            </a:r>
            <a:endParaRPr lang="en-CA" dirty="0"/>
          </a:p>
        </p:txBody>
      </p:sp>
      <p:sp>
        <p:nvSpPr>
          <p:cNvPr id="3"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 to break up multiple Topics">
    <p:spTree>
      <p:nvGrpSpPr>
        <p:cNvPr id="1" name=""/>
        <p:cNvGrpSpPr/>
        <p:nvPr/>
      </p:nvGrpSpPr>
      <p:grpSpPr>
        <a:xfrm>
          <a:off x="0" y="0"/>
          <a:ext cx="0" cy="0"/>
          <a:chOff x="0" y="0"/>
          <a:chExt cx="0" cy="0"/>
        </a:xfrm>
      </p:grpSpPr>
      <p:sp>
        <p:nvSpPr>
          <p:cNvPr id="9" name="Rectangle 8"/>
          <p:cNvSpPr/>
          <p:nvPr userDrawn="1"/>
        </p:nvSpPr>
        <p:spPr bwMode="auto">
          <a:xfrm>
            <a:off x="90742" y="4181082"/>
            <a:ext cx="8969496" cy="865539"/>
          </a:xfrm>
          <a:prstGeom prst="rect">
            <a:avLst/>
          </a:prstGeom>
          <a:solidFill>
            <a:schemeClr val="bg1"/>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sp>
        <p:nvSpPr>
          <p:cNvPr id="7" name="Rectangle 6"/>
          <p:cNvSpPr/>
          <p:nvPr userDrawn="1"/>
        </p:nvSpPr>
        <p:spPr bwMode="auto">
          <a:xfrm>
            <a:off x="0" y="1255058"/>
            <a:ext cx="9144000" cy="2872442"/>
          </a:xfrm>
          <a:prstGeom prst="rect">
            <a:avLst/>
          </a:prstGeom>
          <a:solidFill>
            <a:srgbClr val="45A7BE"/>
          </a:solid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Arial" charset="0"/>
              <a:ea typeface="ＭＳ Ｐゴシック" pitchFamily="-16" charset="-128"/>
            </a:endParaRPr>
          </a:p>
        </p:txBody>
      </p:sp>
      <p:pic>
        <p:nvPicPr>
          <p:cNvPr id="8" name="Picture 5" descr="WordMark for PP"/>
          <p:cNvPicPr>
            <a:picLocks noChangeAspect="1" noChangeArrowheads="1"/>
          </p:cNvPicPr>
          <p:nvPr userDrawn="1"/>
        </p:nvPicPr>
        <p:blipFill>
          <a:blip r:embed="rId2" cstate="print"/>
          <a:srcRect/>
          <a:stretch>
            <a:fillRect/>
          </a:stretch>
        </p:blipFill>
        <p:spPr bwMode="auto">
          <a:xfrm>
            <a:off x="480491" y="1255668"/>
            <a:ext cx="878409" cy="878408"/>
          </a:xfrm>
          <a:prstGeom prst="rect">
            <a:avLst/>
          </a:prstGeom>
          <a:noFill/>
        </p:spPr>
      </p:pic>
      <p:sp>
        <p:nvSpPr>
          <p:cNvPr id="11" name="Text Placeholder 10"/>
          <p:cNvSpPr>
            <a:spLocks noGrp="1"/>
          </p:cNvSpPr>
          <p:nvPr>
            <p:ph type="body" sz="quarter" idx="13" hasCustomPrompt="1"/>
          </p:nvPr>
        </p:nvSpPr>
        <p:spPr>
          <a:xfrm>
            <a:off x="1382071" y="1864138"/>
            <a:ext cx="6707830" cy="1304925"/>
          </a:xfrm>
        </p:spPr>
        <p:txBody>
          <a:bodyPr/>
          <a:lstStyle>
            <a:lvl1pPr algn="ctr">
              <a:buNone/>
              <a:defRPr sz="3200" baseline="0">
                <a:solidFill>
                  <a:schemeClr val="bg1"/>
                </a:solidFill>
              </a:defRPr>
            </a:lvl1pPr>
          </a:lstStyle>
          <a:p>
            <a:pPr lvl="0"/>
            <a:r>
              <a:rPr lang="en-US" dirty="0"/>
              <a:t>Section Slide – to Break Up Multiple Topics</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 (always with Initial Caps)</a:t>
            </a:r>
          </a:p>
        </p:txBody>
      </p:sp>
      <p:sp>
        <p:nvSpPr>
          <p:cNvPr id="3" name="Content Placeholder 2"/>
          <p:cNvSpPr>
            <a:spLocks noGrp="1"/>
          </p:cNvSpPr>
          <p:nvPr>
            <p:ph idx="1" hasCustomPrompt="1"/>
          </p:nvPr>
        </p:nvSpPr>
        <p:spPr/>
        <p:txBody>
          <a:bodyPr>
            <a:normAutofit/>
          </a:bodyPr>
          <a:lstStyle>
            <a:lvl1pPr>
              <a:defRPr lang="en-CA" sz="2600" baseline="0" dirty="0" smtClean="0">
                <a:solidFill>
                  <a:schemeClr val="tx1">
                    <a:lumMod val="85000"/>
                    <a:lumOff val="15000"/>
                  </a:schemeClr>
                </a:solidFill>
                <a:latin typeface="Arial" pitchFamily="34" charset="0"/>
                <a:ea typeface="+mn-ea"/>
                <a:cs typeface="Arial" pitchFamily="34" charset="0"/>
              </a:defRPr>
            </a:lvl1pPr>
            <a:lvl2pPr>
              <a:defRPr lang="en-CA" sz="2600" baseline="0" dirty="0" smtClean="0">
                <a:solidFill>
                  <a:schemeClr val="tx1">
                    <a:lumMod val="85000"/>
                    <a:lumOff val="15000"/>
                  </a:schemeClr>
                </a:solidFill>
                <a:latin typeface="+mn-lt"/>
                <a:ea typeface="+mn-ea"/>
              </a:defRPr>
            </a:lvl2pPr>
          </a:lstStyle>
          <a:p>
            <a:r>
              <a:rPr lang="en-CA" dirty="0"/>
              <a:t>This</a:t>
            </a:r>
            <a:r>
              <a:rPr lang="en-CA" baseline="0" dirty="0"/>
              <a:t> is the standard Content Slide – use for bullet text and place longer informational text in the Speaker Notes</a:t>
            </a:r>
          </a:p>
        </p:txBody>
      </p:sp>
      <p:sp>
        <p:nvSpPr>
          <p:cNvPr id="5"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0"/>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graphicFrame>
        <p:nvGraphicFramePr>
          <p:cNvPr id="5" name="Diagram 4"/>
          <p:cNvGraphicFramePr/>
          <p:nvPr userDrawn="1"/>
        </p:nvGraphicFramePr>
        <p:xfrm>
          <a:off x="307569" y="1039091"/>
          <a:ext cx="7431580" cy="2883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and Answer">
    <p:spTree>
      <p:nvGrpSpPr>
        <p:cNvPr id="1" name=""/>
        <p:cNvGrpSpPr/>
        <p:nvPr/>
      </p:nvGrpSpPr>
      <p:grpSpPr>
        <a:xfrm>
          <a:off x="0" y="0"/>
          <a:ext cx="0" cy="0"/>
          <a:chOff x="0" y="0"/>
          <a:chExt cx="0" cy="0"/>
        </a:xfrm>
      </p:grpSpPr>
      <p:sp>
        <p:nvSpPr>
          <p:cNvPr id="6" name="Slide Number Placeholder 3"/>
          <p:cNvSpPr txBox="1">
            <a:spLocks/>
          </p:cNvSpPr>
          <p:nvPr userDrawn="1"/>
        </p:nvSpPr>
        <p:spPr>
          <a:xfrm>
            <a:off x="7716396" y="4668781"/>
            <a:ext cx="450382" cy="322029"/>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charset="0"/>
              <a:ea typeface="ＭＳ Ｐゴシック" pitchFamily="-16" charset="-128"/>
              <a:cs typeface="+mn-cs"/>
            </a:endParaRPr>
          </a:p>
        </p:txBody>
      </p:sp>
      <p:pic>
        <p:nvPicPr>
          <p:cNvPr id="7" name="Content Placeholder 4"/>
          <p:cNvPicPr>
            <a:picLocks noChangeAspect="1" noChangeArrowheads="1"/>
          </p:cNvPicPr>
          <p:nvPr userDrawn="1"/>
        </p:nvPicPr>
        <p:blipFill>
          <a:blip r:embed="rId2" cstate="print"/>
          <a:srcRect/>
          <a:stretch>
            <a:fillRect/>
          </a:stretch>
        </p:blipFill>
        <p:spPr bwMode="auto">
          <a:xfrm>
            <a:off x="1770611" y="1068638"/>
            <a:ext cx="4946073" cy="2756209"/>
          </a:xfrm>
          <a:prstGeom prst="rect">
            <a:avLst/>
          </a:prstGeom>
          <a:noFill/>
          <a:ln w="9525">
            <a:noFill/>
            <a:miter lim="800000"/>
            <a:headEnd/>
            <a:tailEnd/>
          </a:ln>
        </p:spPr>
      </p:pic>
      <p:sp>
        <p:nvSpPr>
          <p:cNvPr id="10" name="Title 1"/>
          <p:cNvSpPr>
            <a:spLocks noGrp="1"/>
          </p:cNvSpPr>
          <p:nvPr userDrawn="1">
            <p:ph type="title"/>
          </p:nvPr>
        </p:nvSpPr>
        <p:spPr>
          <a:xfrm>
            <a:off x="180755" y="109538"/>
            <a:ext cx="8771861" cy="687904"/>
          </a:xfrm>
        </p:spPr>
        <p:txBody>
          <a:bodyPr/>
          <a:lstStyle/>
          <a:p>
            <a:r>
              <a:rPr lang="en-US"/>
              <a:t>Click to edit Master title style</a:t>
            </a:r>
            <a:endParaRPr lang="en-CA" dirty="0"/>
          </a:p>
        </p:txBody>
      </p:sp>
      <p:sp>
        <p:nvSpPr>
          <p:cNvPr id="8" name="Slide Number Placeholder 3"/>
          <p:cNvSpPr>
            <a:spLocks noGrp="1"/>
          </p:cNvSpPr>
          <p:nvPr>
            <p:ph type="sldNum" sz="quarter" idx="10"/>
          </p:nvPr>
        </p:nvSpPr>
        <p:spPr>
          <a:xfrm>
            <a:off x="7698108" y="4687069"/>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auto">
          <a:xfrm>
            <a:off x="157397" y="104931"/>
            <a:ext cx="8805850" cy="4069830"/>
          </a:xfrm>
          <a:prstGeom prst="rect">
            <a:avLst/>
          </a:prstGeom>
          <a:noFill/>
          <a:ln w="317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en-CA">
              <a:solidFill>
                <a:srgbClr val="FFFFFF"/>
              </a:solidFill>
            </a:endParaRPr>
          </a:p>
        </p:txBody>
      </p:sp>
      <p:sp>
        <p:nvSpPr>
          <p:cNvPr id="17411" name="Rectangle 3"/>
          <p:cNvSpPr>
            <a:spLocks noGrp="1" noChangeArrowheads="1"/>
          </p:cNvSpPr>
          <p:nvPr>
            <p:ph type="title"/>
          </p:nvPr>
        </p:nvSpPr>
        <p:spPr bwMode="auto">
          <a:xfrm>
            <a:off x="180755" y="109538"/>
            <a:ext cx="8771861" cy="687904"/>
          </a:xfrm>
          <a:prstGeom prst="rect">
            <a:avLst/>
          </a:prstGeom>
          <a:noFill/>
          <a:ln w="9525">
            <a:noFill/>
            <a:miter lim="800000"/>
            <a:headEnd/>
            <a:tailEnd/>
          </a:ln>
        </p:spPr>
        <p:txBody>
          <a:bodyPr vert="horz" wrap="square" lIns="91440" tIns="45720" rIns="45720" bIns="91440" numCol="1" anchor="ctr" anchorCtr="0" compatLnSpc="1">
            <a:prstTxWarp prst="textNoShape">
              <a:avLst/>
            </a:prstTxWarp>
          </a:bodyPr>
          <a:lstStyle/>
          <a:p>
            <a:pPr lvl="0"/>
            <a:r>
              <a:rPr lang="en-US" dirty="0"/>
              <a:t>Click to Add Title (always with Initial Caps)</a:t>
            </a:r>
          </a:p>
        </p:txBody>
      </p:sp>
      <p:sp>
        <p:nvSpPr>
          <p:cNvPr id="17412" name="Rectangle 4"/>
          <p:cNvSpPr>
            <a:spLocks noGrp="1" noChangeArrowheads="1"/>
          </p:cNvSpPr>
          <p:nvPr>
            <p:ph type="body" idx="1"/>
          </p:nvPr>
        </p:nvSpPr>
        <p:spPr bwMode="auto">
          <a:xfrm>
            <a:off x="186380" y="827485"/>
            <a:ext cx="8755603" cy="3345656"/>
          </a:xfrm>
          <a:prstGeom prst="rect">
            <a:avLst/>
          </a:prstGeom>
          <a:noFill/>
          <a:ln w="9525">
            <a:noFill/>
            <a:miter lim="800000"/>
            <a:headEnd/>
            <a:tailEnd/>
          </a:ln>
        </p:spPr>
        <p:txBody>
          <a:bodyPr vert="horz" wrap="square" lIns="137160" tIns="91440" rIns="137160" bIns="9144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2"/>
          <p:cNvSpPr>
            <a:spLocks noChangeArrowheads="1"/>
          </p:cNvSpPr>
          <p:nvPr/>
        </p:nvSpPr>
        <p:spPr bwMode="auto">
          <a:xfrm>
            <a:off x="157398" y="4283397"/>
            <a:ext cx="7989701" cy="731520"/>
          </a:xfrm>
          <a:prstGeom prst="rect">
            <a:avLst/>
          </a:prstGeom>
          <a:solidFill>
            <a:srgbClr val="C4262F"/>
          </a:solidFill>
          <a:ln w="9525">
            <a:noFill/>
            <a:miter lim="800000"/>
            <a:headEnd/>
            <a:tailEnd/>
          </a:ln>
          <a:effectLst/>
        </p:spPr>
        <p:txBody>
          <a:bodyPr wrap="square" rIns="274320" anchor="ctr"/>
          <a:lstStyle/>
          <a:p>
            <a:pPr algn="l"/>
            <a:r>
              <a:rPr lang="en-CA" sz="1200" dirty="0"/>
              <a:t>Role of Police Governing Bodies in Civil Litigation</a:t>
            </a:r>
          </a:p>
        </p:txBody>
      </p:sp>
      <p:pic>
        <p:nvPicPr>
          <p:cNvPr id="9" name="Picture 5" descr="WordMark for PP"/>
          <p:cNvPicPr>
            <a:picLocks noChangeAspect="1" noChangeArrowheads="1"/>
          </p:cNvPicPr>
          <p:nvPr/>
        </p:nvPicPr>
        <p:blipFill>
          <a:blip r:embed="rId16" cstate="print"/>
          <a:srcRect/>
          <a:stretch>
            <a:fillRect/>
          </a:stretch>
        </p:blipFill>
        <p:spPr bwMode="auto">
          <a:xfrm>
            <a:off x="8234962" y="4285737"/>
            <a:ext cx="723386" cy="723385"/>
          </a:xfrm>
          <a:prstGeom prst="rect">
            <a:avLst/>
          </a:prstGeom>
          <a:noFill/>
        </p:spPr>
      </p:pic>
      <p:sp>
        <p:nvSpPr>
          <p:cNvPr id="8" name="Slide Number Placeholder 3"/>
          <p:cNvSpPr>
            <a:spLocks noGrp="1"/>
          </p:cNvSpPr>
          <p:nvPr>
            <p:ph type="sldNum" sz="quarter" idx="4"/>
          </p:nvPr>
        </p:nvSpPr>
        <p:spPr>
          <a:xfrm>
            <a:off x="7716396" y="4668781"/>
            <a:ext cx="450382" cy="322029"/>
          </a:xfrm>
          <a:prstGeom prst="rect">
            <a:avLst/>
          </a:prstGeom>
        </p:spPr>
        <p:txBody>
          <a:bodyPr/>
          <a:lstStyle>
            <a:lvl1pPr>
              <a:defRPr sz="1400"/>
            </a:lvl1pPr>
          </a:lstStyle>
          <a:p>
            <a:fld id="{3C2759AE-BA43-4097-8E6F-70CEDDBB45A8}" type="slidenum">
              <a:rPr lang="en-US" smtClean="0">
                <a:solidFill>
                  <a:srgbClr val="FFFFFF"/>
                </a:solidFill>
              </a:rPr>
              <a:pPr/>
              <a:t>‹#›</a:t>
            </a:fld>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 id="2147483685" r:id="rId3"/>
    <p:sldLayoutId id="2147483684" r:id="rId4"/>
    <p:sldLayoutId id="2147483686" r:id="rId5"/>
    <p:sldLayoutId id="2147483667" r:id="rId6"/>
    <p:sldLayoutId id="2147483671" r:id="rId7"/>
    <p:sldLayoutId id="2147483687" r:id="rId8"/>
    <p:sldLayoutId id="2147483679" r:id="rId9"/>
    <p:sldLayoutId id="2147483669" r:id="rId10"/>
    <p:sldLayoutId id="2147483670"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0" lang="en-US" sz="2800" b="1" i="0" u="none" strike="noStrike" kern="0" cap="none" spc="0" normalizeH="0" baseline="0" noProof="0" dirty="0" smtClean="0">
          <a:ln>
            <a:noFill/>
          </a:ln>
          <a:solidFill>
            <a:srgbClr val="006699"/>
          </a:solidFill>
          <a:effectLst/>
          <a:uLnTx/>
          <a:uFillTx/>
          <a:latin typeface="Arial" pitchFamily="34" charset="0"/>
          <a:ea typeface="+mj-ea"/>
          <a:cs typeface="Arial" pitchFamily="34" charset="0"/>
        </a:defRPr>
      </a:lvl1pPr>
      <a:lvl2pPr algn="l" rtl="0" eaLnBrk="1" fontAlgn="base" hangingPunct="1">
        <a:spcBef>
          <a:spcPct val="0"/>
        </a:spcBef>
        <a:spcAft>
          <a:spcPct val="0"/>
        </a:spcAft>
        <a:defRPr sz="3200" b="1">
          <a:solidFill>
            <a:schemeClr val="tx1"/>
          </a:solidFill>
          <a:latin typeface="Arial" charset="0"/>
          <a:ea typeface="ＭＳ Ｐゴシック" pitchFamily="-16" charset="-128"/>
        </a:defRPr>
      </a:lvl2pPr>
      <a:lvl3pPr algn="l" rtl="0" eaLnBrk="1" fontAlgn="base" hangingPunct="1">
        <a:spcBef>
          <a:spcPct val="0"/>
        </a:spcBef>
        <a:spcAft>
          <a:spcPct val="0"/>
        </a:spcAft>
        <a:defRPr sz="3200" b="1">
          <a:solidFill>
            <a:schemeClr val="tx1"/>
          </a:solidFill>
          <a:latin typeface="Arial" charset="0"/>
          <a:ea typeface="ＭＳ Ｐゴシック" pitchFamily="-16" charset="-128"/>
        </a:defRPr>
      </a:lvl3pPr>
      <a:lvl4pPr algn="l" rtl="0" eaLnBrk="1" fontAlgn="base" hangingPunct="1">
        <a:spcBef>
          <a:spcPct val="0"/>
        </a:spcBef>
        <a:spcAft>
          <a:spcPct val="0"/>
        </a:spcAft>
        <a:defRPr sz="3200" b="1">
          <a:solidFill>
            <a:schemeClr val="tx1"/>
          </a:solidFill>
          <a:latin typeface="Arial" charset="0"/>
          <a:ea typeface="ＭＳ Ｐゴシック" pitchFamily="-16" charset="-128"/>
        </a:defRPr>
      </a:lvl4pPr>
      <a:lvl5pPr algn="l" rtl="0" eaLnBrk="1" fontAlgn="base" hangingPunct="1">
        <a:spcBef>
          <a:spcPct val="0"/>
        </a:spcBef>
        <a:spcAft>
          <a:spcPct val="0"/>
        </a:spcAft>
        <a:defRPr sz="3200" b="1">
          <a:solidFill>
            <a:schemeClr val="tx1"/>
          </a:solidFill>
          <a:latin typeface="Arial" charset="0"/>
          <a:ea typeface="ＭＳ Ｐゴシック" pitchFamily="-16" charset="-128"/>
        </a:defRPr>
      </a:lvl5pPr>
      <a:lvl6pPr marL="457200" algn="l" rtl="0" eaLnBrk="1" fontAlgn="base" hangingPunct="1">
        <a:spcBef>
          <a:spcPct val="0"/>
        </a:spcBef>
        <a:spcAft>
          <a:spcPct val="0"/>
        </a:spcAft>
        <a:defRPr sz="3200" b="1">
          <a:solidFill>
            <a:schemeClr val="tx1"/>
          </a:solidFill>
          <a:latin typeface="Arial" charset="0"/>
          <a:ea typeface="ＭＳ Ｐゴシック" pitchFamily="-16" charset="-128"/>
        </a:defRPr>
      </a:lvl6pPr>
      <a:lvl7pPr marL="914400" algn="l" rtl="0" eaLnBrk="1" fontAlgn="base" hangingPunct="1">
        <a:spcBef>
          <a:spcPct val="0"/>
        </a:spcBef>
        <a:spcAft>
          <a:spcPct val="0"/>
        </a:spcAft>
        <a:defRPr sz="3200" b="1">
          <a:solidFill>
            <a:schemeClr val="tx1"/>
          </a:solidFill>
          <a:latin typeface="Arial" charset="0"/>
          <a:ea typeface="ＭＳ Ｐゴシック" pitchFamily="-16" charset="-128"/>
        </a:defRPr>
      </a:lvl7pPr>
      <a:lvl8pPr marL="1371600" algn="l" rtl="0" eaLnBrk="1" fontAlgn="base" hangingPunct="1">
        <a:spcBef>
          <a:spcPct val="0"/>
        </a:spcBef>
        <a:spcAft>
          <a:spcPct val="0"/>
        </a:spcAft>
        <a:defRPr sz="3200" b="1">
          <a:solidFill>
            <a:schemeClr val="tx1"/>
          </a:solidFill>
          <a:latin typeface="Arial" charset="0"/>
          <a:ea typeface="ＭＳ Ｐゴシック" pitchFamily="-16" charset="-128"/>
        </a:defRPr>
      </a:lvl8pPr>
      <a:lvl9pPr marL="1828800" algn="l" rtl="0" eaLnBrk="1" fontAlgn="base" hangingPunct="1">
        <a:spcBef>
          <a:spcPct val="0"/>
        </a:spcBef>
        <a:spcAft>
          <a:spcPct val="0"/>
        </a:spcAft>
        <a:defRPr sz="3200" b="1">
          <a:solidFill>
            <a:schemeClr val="tx1"/>
          </a:solidFill>
          <a:latin typeface="Arial" charset="0"/>
          <a:ea typeface="ＭＳ Ｐゴシック" pitchFamily="-16" charset="-128"/>
        </a:defRPr>
      </a:lvl9pPr>
    </p:titleStyle>
    <p:bodyStyle>
      <a:lvl1pPr marL="228600" indent="-228600" algn="l" rtl="0" eaLnBrk="1" fontAlgn="base" hangingPunct="1">
        <a:lnSpc>
          <a:spcPct val="110000"/>
        </a:lnSpc>
        <a:spcBef>
          <a:spcPct val="20000"/>
        </a:spcBef>
        <a:spcAft>
          <a:spcPct val="0"/>
        </a:spcAft>
        <a:buSzPct val="75000"/>
        <a:buFont typeface="Times" pitchFamily="18" charset="0"/>
        <a:buChar char="•"/>
        <a:defRPr sz="2900">
          <a:solidFill>
            <a:schemeClr val="tx1">
              <a:lumMod val="85000"/>
              <a:lumOff val="15000"/>
            </a:schemeClr>
          </a:solidFill>
          <a:latin typeface="Arial" pitchFamily="34" charset="0"/>
          <a:ea typeface="+mn-ea"/>
          <a:cs typeface="Arial" pitchFamily="34" charset="0"/>
        </a:defRPr>
      </a:lvl1pPr>
      <a:lvl2pPr marL="685800" indent="-225425" algn="l" rtl="0" eaLnBrk="1" fontAlgn="base" hangingPunct="1">
        <a:lnSpc>
          <a:spcPct val="120000"/>
        </a:lnSpc>
        <a:spcBef>
          <a:spcPct val="20000"/>
        </a:spcBef>
        <a:spcAft>
          <a:spcPct val="0"/>
        </a:spcAft>
        <a:buSzPct val="75000"/>
        <a:buFont typeface="Times" pitchFamily="18" charset="0"/>
        <a:buChar char="•"/>
        <a:defRPr sz="2600">
          <a:solidFill>
            <a:schemeClr val="tx1">
              <a:lumMod val="85000"/>
              <a:lumOff val="15000"/>
            </a:schemeClr>
          </a:solidFill>
          <a:latin typeface="Arial" pitchFamily="34" charset="0"/>
          <a:ea typeface="+mn-ea"/>
          <a:cs typeface="Arial" pitchFamily="34" charset="0"/>
        </a:defRPr>
      </a:lvl2pPr>
      <a:lvl3pPr marL="1143000" indent="-228600"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3pPr>
      <a:lvl4pPr marL="1600200" indent="-225425"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4pPr>
      <a:lvl5pPr marL="2057400" indent="-228600" algn="l" rtl="0" eaLnBrk="1" fontAlgn="base" hangingPunct="1">
        <a:spcBef>
          <a:spcPct val="20000"/>
        </a:spcBef>
        <a:spcAft>
          <a:spcPct val="0"/>
        </a:spcAft>
        <a:buSzPct val="75000"/>
        <a:buFont typeface="Times" pitchFamily="18" charset="0"/>
        <a:buChar char="•"/>
        <a:defRPr sz="2400">
          <a:solidFill>
            <a:schemeClr val="tx1">
              <a:lumMod val="85000"/>
              <a:lumOff val="15000"/>
            </a:schemeClr>
          </a:solidFill>
          <a:latin typeface="Arial" pitchFamily="34" charset="0"/>
          <a:ea typeface="+mn-ea"/>
          <a:cs typeface="Arial" pitchFamily="34" charset="0"/>
        </a:defRPr>
      </a:lvl5pPr>
      <a:lvl6pPr marL="25146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6pPr>
      <a:lvl7pPr marL="29718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7pPr>
      <a:lvl8pPr marL="34290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8pPr>
      <a:lvl9pPr marL="3886200" indent="-228600" algn="l" rtl="0" eaLnBrk="1" fontAlgn="base" hangingPunct="1">
        <a:spcBef>
          <a:spcPct val="20000"/>
        </a:spcBef>
        <a:spcAft>
          <a:spcPct val="0"/>
        </a:spcAft>
        <a:buSzPct val="75000"/>
        <a:buFont typeface="Times" pitchFamily="18" charset="0"/>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1063690" y="1940768"/>
            <a:ext cx="7184571" cy="983888"/>
          </a:xfrm>
        </p:spPr>
        <p:txBody>
          <a:bodyPr>
            <a:normAutofit/>
          </a:bodyPr>
          <a:lstStyle/>
          <a:p>
            <a:r>
              <a:rPr lang="en-CA" sz="2400" dirty="0"/>
              <a:t>Role of Police Governing Bodies </a:t>
            </a:r>
            <a:br>
              <a:rPr lang="en-CA" sz="2400" dirty="0"/>
            </a:br>
            <a:r>
              <a:rPr lang="en-CA" sz="2400" dirty="0"/>
              <a:t>in Civil Litigation</a:t>
            </a:r>
          </a:p>
        </p:txBody>
      </p:sp>
      <p:sp>
        <p:nvSpPr>
          <p:cNvPr id="12" name="Text Placeholder 11"/>
          <p:cNvSpPr>
            <a:spLocks noGrp="1"/>
          </p:cNvSpPr>
          <p:nvPr>
            <p:ph type="body" sz="quarter" idx="11"/>
          </p:nvPr>
        </p:nvSpPr>
        <p:spPr/>
        <p:txBody>
          <a:bodyPr/>
          <a:lstStyle/>
          <a:p>
            <a:r>
              <a:rPr lang="en-US" dirty="0"/>
              <a:t>February 3, 2020</a:t>
            </a:r>
            <a:endParaRPr lang="en-CA" dirty="0"/>
          </a:p>
        </p:txBody>
      </p:sp>
      <p:sp>
        <p:nvSpPr>
          <p:cNvPr id="17" name="Text Placeholder 12"/>
          <p:cNvSpPr txBox="1">
            <a:spLocks/>
          </p:cNvSpPr>
          <p:nvPr/>
        </p:nvSpPr>
        <p:spPr>
          <a:xfrm>
            <a:off x="1270348" y="3010779"/>
            <a:ext cx="6519862" cy="404663"/>
          </a:xfrm>
          <a:prstGeom prst="rect">
            <a:avLst/>
          </a:prstGeom>
          <a:noFill/>
        </p:spPr>
        <p:txBody>
          <a:bodyPr wrap="square" rtlCol="0" anchor="ctr" anchorCtr="1">
            <a:spAutoFit/>
          </a:bodyPr>
          <a:lstStyle>
            <a:lvl1pPr marL="228600" marR="0" indent="-228600" algn="ctr" defTabSz="914400" rtl="0" eaLnBrk="0" fontAlgn="base" latinLnBrk="0" hangingPunct="0">
              <a:lnSpc>
                <a:spcPct val="110000"/>
              </a:lnSpc>
              <a:spcBef>
                <a:spcPct val="0"/>
              </a:spcBef>
              <a:spcAft>
                <a:spcPct val="0"/>
              </a:spcAft>
              <a:buClrTx/>
              <a:buSzPct val="75000"/>
              <a:buFont typeface="Times" pitchFamily="18" charset="0"/>
              <a:buNone/>
              <a:tabLst/>
              <a:defRPr lang="en-US" sz="2000" kern="1200" dirty="0" smtClean="0">
                <a:solidFill>
                  <a:schemeClr val="tx1"/>
                </a:solidFill>
                <a:latin typeface="Arial" charset="0"/>
                <a:ea typeface="ＭＳ Ｐゴシック" pitchFamily="-16" charset="-128"/>
                <a:cs typeface="+mn-cs"/>
              </a:defRPr>
            </a:lvl1pPr>
            <a:lvl2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2pPr>
            <a:lvl3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3pPr>
            <a:lvl4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4pPr>
            <a:lvl5pPr algn="ctr" rtl="0" eaLnBrk="0" fontAlgn="base" hangingPunct="0">
              <a:spcBef>
                <a:spcPct val="0"/>
              </a:spcBef>
              <a:spcAft>
                <a:spcPct val="0"/>
              </a:spcAft>
              <a:defRPr lang="en-CA" sz="2000" kern="1200" dirty="0" smtClean="0">
                <a:solidFill>
                  <a:schemeClr val="tx1"/>
                </a:solidFill>
                <a:latin typeface="Arial" charset="0"/>
                <a:ea typeface="ＭＳ Ｐゴシック" pitchFamily="-16" charset="-128"/>
                <a:cs typeface="+mn-cs"/>
              </a:defRPr>
            </a:lvl5pPr>
          </a:lstStyle>
          <a:p>
            <a:pPr marL="228600" marR="0" lvl="0" indent="-228600" algn="ctr"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0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Evan J. Taylor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7166-E48A-4BE3-B7EE-E899E70EC5F1}"/>
              </a:ext>
            </a:extLst>
          </p:cNvPr>
          <p:cNvSpPr>
            <a:spLocks noGrp="1"/>
          </p:cNvSpPr>
          <p:nvPr>
            <p:ph type="title"/>
          </p:nvPr>
        </p:nvSpPr>
        <p:spPr/>
        <p:txBody>
          <a:bodyPr/>
          <a:lstStyle/>
          <a:p>
            <a:r>
              <a:rPr lang="en-CA" i="1" dirty="0" err="1"/>
              <a:t>Oldhavi</a:t>
            </a:r>
            <a:r>
              <a:rPr lang="en-CA" i="1" dirty="0"/>
              <a:t> Estate v Woodhouse</a:t>
            </a:r>
            <a:r>
              <a:rPr lang="en-CA" dirty="0"/>
              <a:t>, continued</a:t>
            </a:r>
          </a:p>
        </p:txBody>
      </p:sp>
      <p:sp>
        <p:nvSpPr>
          <p:cNvPr id="3" name="Content Placeholder 2">
            <a:extLst>
              <a:ext uri="{FF2B5EF4-FFF2-40B4-BE49-F238E27FC236}">
                <a16:creationId xmlns:a16="http://schemas.microsoft.com/office/drawing/2014/main" id="{52C27FB1-6E89-42E0-BE59-014B0FA1AE48}"/>
              </a:ext>
            </a:extLst>
          </p:cNvPr>
          <p:cNvSpPr>
            <a:spLocks noGrp="1"/>
          </p:cNvSpPr>
          <p:nvPr>
            <p:ph idx="1"/>
          </p:nvPr>
        </p:nvSpPr>
        <p:spPr/>
        <p:txBody>
          <a:bodyPr>
            <a:normAutofit fontScale="85000" lnSpcReduction="10000"/>
          </a:bodyPr>
          <a:lstStyle/>
          <a:p>
            <a:r>
              <a:rPr lang="en-CA" dirty="0"/>
              <a:t>Allegation that board (and chief) breached duty to ensure officers complied with SIU investigation (i.e. a negligence claim)</a:t>
            </a:r>
          </a:p>
          <a:p>
            <a:endParaRPr lang="en-CA" dirty="0"/>
          </a:p>
          <a:p>
            <a:r>
              <a:rPr lang="en-CA" dirty="0"/>
              <a:t>Negligence claims premised on: 1) foreseeability; 2) connection between the parties; and 3) overriding policy considerations</a:t>
            </a:r>
          </a:p>
          <a:p>
            <a:endParaRPr lang="en-CA" dirty="0"/>
          </a:p>
          <a:p>
            <a:r>
              <a:rPr lang="en-CA" dirty="0"/>
              <a:t>Claim against chief can proceed, as chief’s duties include ensuring officers comply with </a:t>
            </a:r>
            <a:r>
              <a:rPr lang="en-CA" i="1" dirty="0"/>
              <a:t>Police Services Act </a:t>
            </a:r>
          </a:p>
          <a:p>
            <a:endParaRPr lang="en-CA" i="1" dirty="0"/>
          </a:p>
        </p:txBody>
      </p:sp>
      <p:sp>
        <p:nvSpPr>
          <p:cNvPr id="4" name="Slide Number Placeholder 3">
            <a:extLst>
              <a:ext uri="{FF2B5EF4-FFF2-40B4-BE49-F238E27FC236}">
                <a16:creationId xmlns:a16="http://schemas.microsoft.com/office/drawing/2014/main" id="{94ACCFE8-0B8A-46A0-9BE1-341B95C1B37B}"/>
              </a:ext>
            </a:extLst>
          </p:cNvPr>
          <p:cNvSpPr>
            <a:spLocks noGrp="1"/>
          </p:cNvSpPr>
          <p:nvPr>
            <p:ph type="sldNum" sz="quarter" idx="10"/>
          </p:nvPr>
        </p:nvSpPr>
        <p:spPr/>
        <p:txBody>
          <a:bodyPr/>
          <a:lstStyle/>
          <a:p>
            <a:fld id="{3C2759AE-BA43-4097-8E6F-70CEDDBB45A8}" type="slidenum">
              <a:rPr lang="en-US" smtClean="0">
                <a:solidFill>
                  <a:srgbClr val="FFFFFF"/>
                </a:solidFill>
              </a:rPr>
              <a:pPr/>
              <a:t>10</a:t>
            </a:fld>
            <a:endParaRPr lang="en-US" dirty="0">
              <a:solidFill>
                <a:srgbClr val="FFFFFF"/>
              </a:solidFill>
            </a:endParaRPr>
          </a:p>
        </p:txBody>
      </p:sp>
    </p:spTree>
    <p:extLst>
      <p:ext uri="{BB962C8B-B14F-4D97-AF65-F5344CB8AC3E}">
        <p14:creationId xmlns:p14="http://schemas.microsoft.com/office/powerpoint/2010/main" val="183972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8B57-F97E-4C08-8D75-1DE17B8E9ECE}"/>
              </a:ext>
            </a:extLst>
          </p:cNvPr>
          <p:cNvSpPr>
            <a:spLocks noGrp="1"/>
          </p:cNvSpPr>
          <p:nvPr>
            <p:ph type="title"/>
          </p:nvPr>
        </p:nvSpPr>
        <p:spPr/>
        <p:txBody>
          <a:bodyPr/>
          <a:lstStyle/>
          <a:p>
            <a:r>
              <a:rPr lang="en-CA" i="1" dirty="0" err="1"/>
              <a:t>Oldhavi</a:t>
            </a:r>
            <a:r>
              <a:rPr lang="en-CA" i="1" dirty="0"/>
              <a:t> Estate v Woodhouse</a:t>
            </a:r>
            <a:r>
              <a:rPr lang="en-CA" dirty="0"/>
              <a:t>, continued</a:t>
            </a:r>
          </a:p>
        </p:txBody>
      </p:sp>
      <p:sp>
        <p:nvSpPr>
          <p:cNvPr id="3" name="Content Placeholder 2">
            <a:extLst>
              <a:ext uri="{FF2B5EF4-FFF2-40B4-BE49-F238E27FC236}">
                <a16:creationId xmlns:a16="http://schemas.microsoft.com/office/drawing/2014/main" id="{ED5D6368-322D-454D-BA75-0BF5B10616E7}"/>
              </a:ext>
            </a:extLst>
          </p:cNvPr>
          <p:cNvSpPr>
            <a:spLocks noGrp="1"/>
          </p:cNvSpPr>
          <p:nvPr>
            <p:ph idx="1"/>
          </p:nvPr>
        </p:nvSpPr>
        <p:spPr/>
        <p:txBody>
          <a:bodyPr>
            <a:normAutofit/>
          </a:bodyPr>
          <a:lstStyle/>
          <a:p>
            <a:pPr marL="0" indent="0">
              <a:buNone/>
            </a:pPr>
            <a:r>
              <a:rPr lang="en-CA" sz="1600" dirty="0"/>
              <a:t>“It is possible, I concede, that circumstances might arise in which the Board is required to address a particular problem in order to discharge its statutory obligation to provide adequate and effective police services…. </a:t>
            </a:r>
            <a:r>
              <a:rPr lang="en-CA" sz="1600" u="sng" dirty="0"/>
              <a:t>But as a general matter, courts should be loath to interfere with the Board’s broad discretion to determine what objectives and priorities to pursue, or what policies to enact in pursuit of those objectives</a:t>
            </a:r>
            <a:r>
              <a:rPr lang="en-CA" sz="1600" dirty="0"/>
              <a:t>.” (para 66) </a:t>
            </a:r>
          </a:p>
          <a:p>
            <a:pPr marL="0" indent="0">
              <a:buNone/>
            </a:pPr>
            <a:endParaRPr lang="en-CA" sz="1600" dirty="0"/>
          </a:p>
          <a:p>
            <a:r>
              <a:rPr lang="en-CA" sz="2000" dirty="0"/>
              <a:t>Bottom line: The board is not directly liable for matters concerning day-to-day operations. It can only be directly liable for failure to address systemic problems concerning the provision of “adequate and effective police services.” </a:t>
            </a:r>
          </a:p>
        </p:txBody>
      </p:sp>
      <p:sp>
        <p:nvSpPr>
          <p:cNvPr id="4" name="Slide Number Placeholder 3">
            <a:extLst>
              <a:ext uri="{FF2B5EF4-FFF2-40B4-BE49-F238E27FC236}">
                <a16:creationId xmlns:a16="http://schemas.microsoft.com/office/drawing/2014/main" id="{8534D75F-9F1C-494F-8ED1-157C5582F576}"/>
              </a:ext>
            </a:extLst>
          </p:cNvPr>
          <p:cNvSpPr>
            <a:spLocks noGrp="1"/>
          </p:cNvSpPr>
          <p:nvPr>
            <p:ph type="sldNum" sz="quarter" idx="10"/>
          </p:nvPr>
        </p:nvSpPr>
        <p:spPr/>
        <p:txBody>
          <a:bodyPr/>
          <a:lstStyle/>
          <a:p>
            <a:fld id="{3C2759AE-BA43-4097-8E6F-70CEDDBB45A8}" type="slidenum">
              <a:rPr lang="en-US" smtClean="0">
                <a:solidFill>
                  <a:srgbClr val="FFFFFF"/>
                </a:solidFill>
              </a:rPr>
              <a:pPr/>
              <a:t>11</a:t>
            </a:fld>
            <a:endParaRPr lang="en-US" dirty="0">
              <a:solidFill>
                <a:srgbClr val="FFFFFF"/>
              </a:solidFill>
            </a:endParaRPr>
          </a:p>
        </p:txBody>
      </p:sp>
    </p:spTree>
    <p:extLst>
      <p:ext uri="{BB962C8B-B14F-4D97-AF65-F5344CB8AC3E}">
        <p14:creationId xmlns:p14="http://schemas.microsoft.com/office/powerpoint/2010/main" val="870479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6856-F5D3-4C27-959D-FFF0E7235EEF}"/>
              </a:ext>
            </a:extLst>
          </p:cNvPr>
          <p:cNvSpPr>
            <a:spLocks noGrp="1"/>
          </p:cNvSpPr>
          <p:nvPr>
            <p:ph type="title"/>
          </p:nvPr>
        </p:nvSpPr>
        <p:spPr/>
        <p:txBody>
          <a:bodyPr/>
          <a:lstStyle/>
          <a:p>
            <a:r>
              <a:rPr lang="en-CA" dirty="0"/>
              <a:t>Statutory Liability for Police Officer Conduct</a:t>
            </a:r>
          </a:p>
        </p:txBody>
      </p:sp>
      <p:sp>
        <p:nvSpPr>
          <p:cNvPr id="3" name="Content Placeholder 2">
            <a:extLst>
              <a:ext uri="{FF2B5EF4-FFF2-40B4-BE49-F238E27FC236}">
                <a16:creationId xmlns:a16="http://schemas.microsoft.com/office/drawing/2014/main" id="{B1B2C786-9568-42CD-B85C-C5BF98042445}"/>
              </a:ext>
            </a:extLst>
          </p:cNvPr>
          <p:cNvSpPr>
            <a:spLocks noGrp="1"/>
          </p:cNvSpPr>
          <p:nvPr>
            <p:ph idx="1"/>
          </p:nvPr>
        </p:nvSpPr>
        <p:spPr/>
        <p:txBody>
          <a:bodyPr>
            <a:normAutofit fontScale="77500" lnSpcReduction="20000"/>
          </a:bodyPr>
          <a:lstStyle/>
          <a:p>
            <a:r>
              <a:rPr lang="en-CA" dirty="0"/>
              <a:t>At common law municipalities, chiefs, and police boards are not vicariously liable for police officer misconduct, because officers are not “employees”</a:t>
            </a:r>
          </a:p>
          <a:p>
            <a:endParaRPr lang="en-CA" dirty="0"/>
          </a:p>
          <a:p>
            <a:r>
              <a:rPr lang="en-CA" dirty="0"/>
              <a:t>Board is only directly liable for matters they have statutory responsibility over (not day-to-day actions of officers)</a:t>
            </a:r>
          </a:p>
          <a:p>
            <a:endParaRPr lang="en-CA" u="sng" dirty="0"/>
          </a:p>
          <a:p>
            <a:r>
              <a:rPr lang="en-CA" dirty="0"/>
              <a:t>Victim cannot recover damages against individual police officers, so legislatures impose vicarious liability for police officer torts by statute</a:t>
            </a:r>
          </a:p>
        </p:txBody>
      </p:sp>
      <p:sp>
        <p:nvSpPr>
          <p:cNvPr id="4" name="Slide Number Placeholder 3">
            <a:extLst>
              <a:ext uri="{FF2B5EF4-FFF2-40B4-BE49-F238E27FC236}">
                <a16:creationId xmlns:a16="http://schemas.microsoft.com/office/drawing/2014/main" id="{54E5B31E-7A17-4EEC-887A-59EA1045F6F9}"/>
              </a:ext>
            </a:extLst>
          </p:cNvPr>
          <p:cNvSpPr>
            <a:spLocks noGrp="1"/>
          </p:cNvSpPr>
          <p:nvPr>
            <p:ph type="sldNum" sz="quarter" idx="10"/>
          </p:nvPr>
        </p:nvSpPr>
        <p:spPr/>
        <p:txBody>
          <a:bodyPr/>
          <a:lstStyle/>
          <a:p>
            <a:fld id="{3C2759AE-BA43-4097-8E6F-70CEDDBB45A8}" type="slidenum">
              <a:rPr lang="en-US" smtClean="0">
                <a:solidFill>
                  <a:srgbClr val="FFFFFF"/>
                </a:solidFill>
              </a:rPr>
              <a:pPr/>
              <a:t>12</a:t>
            </a:fld>
            <a:endParaRPr lang="en-US" dirty="0">
              <a:solidFill>
                <a:srgbClr val="FFFFFF"/>
              </a:solidFill>
            </a:endParaRPr>
          </a:p>
        </p:txBody>
      </p:sp>
    </p:spTree>
    <p:extLst>
      <p:ext uri="{BB962C8B-B14F-4D97-AF65-F5344CB8AC3E}">
        <p14:creationId xmlns:p14="http://schemas.microsoft.com/office/powerpoint/2010/main" val="463512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4483-4194-4A33-A216-16E14A632B0E}"/>
              </a:ext>
            </a:extLst>
          </p:cNvPr>
          <p:cNvSpPr>
            <a:spLocks noGrp="1"/>
          </p:cNvSpPr>
          <p:nvPr>
            <p:ph type="title"/>
          </p:nvPr>
        </p:nvSpPr>
        <p:spPr/>
        <p:txBody>
          <a:bodyPr/>
          <a:lstStyle/>
          <a:p>
            <a:r>
              <a:rPr lang="en-CA" dirty="0"/>
              <a:t>Statutory Liability for Police Officer Conduct</a:t>
            </a:r>
          </a:p>
        </p:txBody>
      </p:sp>
      <p:sp>
        <p:nvSpPr>
          <p:cNvPr id="3" name="Content Placeholder 2">
            <a:extLst>
              <a:ext uri="{FF2B5EF4-FFF2-40B4-BE49-F238E27FC236}">
                <a16:creationId xmlns:a16="http://schemas.microsoft.com/office/drawing/2014/main" id="{F54FEEC9-8CBC-47B8-8A21-BCC43A538FC1}"/>
              </a:ext>
            </a:extLst>
          </p:cNvPr>
          <p:cNvSpPr>
            <a:spLocks noGrp="1"/>
          </p:cNvSpPr>
          <p:nvPr>
            <p:ph idx="1"/>
          </p:nvPr>
        </p:nvSpPr>
        <p:spPr>
          <a:xfrm>
            <a:off x="186380" y="827485"/>
            <a:ext cx="8755603" cy="3173015"/>
          </a:xfrm>
        </p:spPr>
        <p:txBody>
          <a:bodyPr>
            <a:normAutofit fontScale="25000" lnSpcReduction="20000"/>
          </a:bodyPr>
          <a:lstStyle/>
          <a:p>
            <a:r>
              <a:rPr lang="en-CA" sz="6000" dirty="0"/>
              <a:t>Who to sue for police officer torts?</a:t>
            </a:r>
          </a:p>
          <a:p>
            <a:endParaRPr lang="en-CA" sz="6000" dirty="0"/>
          </a:p>
          <a:p>
            <a:r>
              <a:rPr lang="en-CA" sz="6000" dirty="0"/>
              <a:t>Answer: municipality, municipal police board, or chief of police (depending on province)</a:t>
            </a:r>
          </a:p>
          <a:p>
            <a:endParaRPr lang="en-CA" sz="6000" dirty="0"/>
          </a:p>
          <a:p>
            <a:r>
              <a:rPr lang="en-CA" sz="6000" dirty="0"/>
              <a:t>Examples:</a:t>
            </a:r>
          </a:p>
          <a:p>
            <a:pPr lvl="1"/>
            <a:endParaRPr lang="en-CA" sz="6000" b="1" dirty="0"/>
          </a:p>
          <a:p>
            <a:pPr lvl="1"/>
            <a:r>
              <a:rPr lang="en-CA" sz="6000" b="1" dirty="0"/>
              <a:t>Ontario: </a:t>
            </a:r>
            <a:r>
              <a:rPr lang="en-CA" sz="6000" dirty="0" err="1"/>
              <a:t>s.50</a:t>
            </a:r>
            <a:r>
              <a:rPr lang="en-CA" sz="6000" dirty="0"/>
              <a:t>(1) The</a:t>
            </a:r>
            <a:r>
              <a:rPr lang="en-CA" sz="6000" b="1" dirty="0"/>
              <a:t> </a:t>
            </a:r>
            <a:r>
              <a:rPr lang="en-CA" sz="6000" u="sng" dirty="0"/>
              <a:t>board</a:t>
            </a:r>
            <a:r>
              <a:rPr lang="en-CA" sz="6000" b="1" dirty="0"/>
              <a:t> </a:t>
            </a:r>
            <a:r>
              <a:rPr lang="en-CA" sz="6000" dirty="0"/>
              <a:t>or the Crown in right of Ontario, as the case may be, is liable in respect of torts committed by members of the police force in the course of their employment. </a:t>
            </a:r>
          </a:p>
          <a:p>
            <a:pPr lvl="1"/>
            <a:endParaRPr lang="en-CA" sz="6000" u="sng" dirty="0"/>
          </a:p>
          <a:p>
            <a:pPr lvl="1"/>
            <a:r>
              <a:rPr lang="en-CA" sz="6000" b="1" dirty="0"/>
              <a:t>Alberta: </a:t>
            </a:r>
            <a:r>
              <a:rPr lang="en-CA" sz="6000" dirty="0" err="1"/>
              <a:t>s.39</a:t>
            </a:r>
            <a:r>
              <a:rPr lang="en-CA" sz="6000" dirty="0"/>
              <a:t>(2) The </a:t>
            </a:r>
            <a:r>
              <a:rPr lang="en-CA" sz="6000" u="sng" dirty="0"/>
              <a:t>chief of police </a:t>
            </a:r>
            <a:r>
              <a:rPr lang="en-CA" sz="6000" dirty="0"/>
              <a:t>is liable in respect of a tort committed by a police office of other employee as a master is liable for a tort committed by the master’s servant in the course of the servant’s employment. </a:t>
            </a:r>
          </a:p>
          <a:p>
            <a:endParaRPr lang="en-CA" dirty="0"/>
          </a:p>
        </p:txBody>
      </p:sp>
      <p:sp>
        <p:nvSpPr>
          <p:cNvPr id="4" name="Slide Number Placeholder 3">
            <a:extLst>
              <a:ext uri="{FF2B5EF4-FFF2-40B4-BE49-F238E27FC236}">
                <a16:creationId xmlns:a16="http://schemas.microsoft.com/office/drawing/2014/main" id="{7CA9DB44-BFA6-4092-9E47-D0B69A821450}"/>
              </a:ext>
            </a:extLst>
          </p:cNvPr>
          <p:cNvSpPr>
            <a:spLocks noGrp="1"/>
          </p:cNvSpPr>
          <p:nvPr>
            <p:ph type="sldNum" sz="quarter" idx="10"/>
          </p:nvPr>
        </p:nvSpPr>
        <p:spPr/>
        <p:txBody>
          <a:bodyPr/>
          <a:lstStyle/>
          <a:p>
            <a:fld id="{3C2759AE-BA43-4097-8E6F-70CEDDBB45A8}" type="slidenum">
              <a:rPr lang="en-US" smtClean="0">
                <a:solidFill>
                  <a:srgbClr val="FFFFFF"/>
                </a:solidFill>
              </a:rPr>
              <a:pPr/>
              <a:t>13</a:t>
            </a:fld>
            <a:endParaRPr lang="en-US" dirty="0">
              <a:solidFill>
                <a:srgbClr val="FFFFFF"/>
              </a:solidFill>
            </a:endParaRPr>
          </a:p>
        </p:txBody>
      </p:sp>
    </p:spTree>
    <p:extLst>
      <p:ext uri="{BB962C8B-B14F-4D97-AF65-F5344CB8AC3E}">
        <p14:creationId xmlns:p14="http://schemas.microsoft.com/office/powerpoint/2010/main" val="483153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8AAE-126A-473F-BED5-905F8D255036}"/>
              </a:ext>
            </a:extLst>
          </p:cNvPr>
          <p:cNvSpPr>
            <a:spLocks noGrp="1"/>
          </p:cNvSpPr>
          <p:nvPr>
            <p:ph type="title"/>
          </p:nvPr>
        </p:nvSpPr>
        <p:spPr/>
        <p:txBody>
          <a:bodyPr/>
          <a:lstStyle/>
          <a:p>
            <a:r>
              <a:rPr lang="en-CA" dirty="0"/>
              <a:t>Statutory Liability for Police Officer Conduct</a:t>
            </a:r>
          </a:p>
        </p:txBody>
      </p:sp>
      <p:sp>
        <p:nvSpPr>
          <p:cNvPr id="3" name="Content Placeholder 2">
            <a:extLst>
              <a:ext uri="{FF2B5EF4-FFF2-40B4-BE49-F238E27FC236}">
                <a16:creationId xmlns:a16="http://schemas.microsoft.com/office/drawing/2014/main" id="{7E37418F-0AFF-4156-8936-916A1B9FA937}"/>
              </a:ext>
            </a:extLst>
          </p:cNvPr>
          <p:cNvSpPr>
            <a:spLocks noGrp="1"/>
          </p:cNvSpPr>
          <p:nvPr>
            <p:ph idx="1"/>
          </p:nvPr>
        </p:nvSpPr>
        <p:spPr/>
        <p:txBody>
          <a:bodyPr>
            <a:normAutofit fontScale="55000" lnSpcReduction="20000"/>
          </a:bodyPr>
          <a:lstStyle/>
          <a:p>
            <a:endParaRPr lang="en-CA" dirty="0"/>
          </a:p>
          <a:p>
            <a:r>
              <a:rPr lang="en-CA" sz="3200" dirty="0"/>
              <a:t>Provinces where the “municipality” is liable for police torts: British Columbia (</a:t>
            </a:r>
            <a:r>
              <a:rPr lang="en-CA" sz="3200" dirty="0" err="1"/>
              <a:t>s.20</a:t>
            </a:r>
            <a:r>
              <a:rPr lang="en-CA" sz="3200" dirty="0"/>
              <a:t>); Manitoba (</a:t>
            </a:r>
            <a:r>
              <a:rPr lang="en-CA" sz="3200" dirty="0" err="1"/>
              <a:t>s.40</a:t>
            </a:r>
            <a:r>
              <a:rPr lang="en-CA" sz="3200" dirty="0"/>
              <a:t>(1)); New Brunswick (</a:t>
            </a:r>
            <a:r>
              <a:rPr lang="en-CA" sz="3200" dirty="0" err="1"/>
              <a:t>s.17</a:t>
            </a:r>
            <a:r>
              <a:rPr lang="en-CA" sz="3200" dirty="0"/>
              <a:t>(1)); Nova Scotia (</a:t>
            </a:r>
            <a:r>
              <a:rPr lang="en-CA" sz="3200" dirty="0" err="1"/>
              <a:t>s.43</a:t>
            </a:r>
            <a:r>
              <a:rPr lang="en-CA" sz="3200" dirty="0"/>
              <a:t>(1)) </a:t>
            </a:r>
          </a:p>
          <a:p>
            <a:endParaRPr lang="en-CA" sz="3200" dirty="0"/>
          </a:p>
          <a:p>
            <a:r>
              <a:rPr lang="en-CA" sz="3200" dirty="0"/>
              <a:t>Provinces where the “police board” is liable for police torts: Ontario (</a:t>
            </a:r>
            <a:r>
              <a:rPr lang="en-CA" sz="3200" dirty="0" err="1"/>
              <a:t>s.50</a:t>
            </a:r>
            <a:r>
              <a:rPr lang="en-CA" sz="3200" dirty="0"/>
              <a:t>(1))</a:t>
            </a:r>
          </a:p>
          <a:p>
            <a:endParaRPr lang="en-CA" sz="3200" dirty="0"/>
          </a:p>
          <a:p>
            <a:r>
              <a:rPr lang="en-CA" sz="3200" dirty="0"/>
              <a:t>Provinces where the “chief” is liable for police torts: Alberta (</a:t>
            </a:r>
            <a:r>
              <a:rPr lang="en-CA" sz="3200" dirty="0" err="1"/>
              <a:t>s.39</a:t>
            </a:r>
            <a:r>
              <a:rPr lang="en-CA" sz="3200" dirty="0"/>
              <a:t>(2)); </a:t>
            </a:r>
          </a:p>
          <a:p>
            <a:endParaRPr lang="en-CA" sz="3200" dirty="0"/>
          </a:p>
          <a:p>
            <a:r>
              <a:rPr lang="en-CA" sz="3200" dirty="0"/>
              <a:t>Other schemes or no schemes: Saskatchewan (</a:t>
            </a:r>
            <a:r>
              <a:rPr lang="en-CA" sz="3200" dirty="0" err="1"/>
              <a:t>s.32</a:t>
            </a:r>
            <a:r>
              <a:rPr lang="en-CA" sz="3200" dirty="0"/>
              <a:t>); PEI; Newfoundland; Quebec; Federal</a:t>
            </a:r>
          </a:p>
        </p:txBody>
      </p:sp>
      <p:sp>
        <p:nvSpPr>
          <p:cNvPr id="4" name="Slide Number Placeholder 3">
            <a:extLst>
              <a:ext uri="{FF2B5EF4-FFF2-40B4-BE49-F238E27FC236}">
                <a16:creationId xmlns:a16="http://schemas.microsoft.com/office/drawing/2014/main" id="{44331641-C5F2-445D-BE85-0546A8A9750F}"/>
              </a:ext>
            </a:extLst>
          </p:cNvPr>
          <p:cNvSpPr>
            <a:spLocks noGrp="1"/>
          </p:cNvSpPr>
          <p:nvPr>
            <p:ph type="sldNum" sz="quarter" idx="10"/>
          </p:nvPr>
        </p:nvSpPr>
        <p:spPr/>
        <p:txBody>
          <a:bodyPr/>
          <a:lstStyle/>
          <a:p>
            <a:fld id="{3C2759AE-BA43-4097-8E6F-70CEDDBB45A8}" type="slidenum">
              <a:rPr lang="en-US" smtClean="0">
                <a:solidFill>
                  <a:srgbClr val="FFFFFF"/>
                </a:solidFill>
              </a:rPr>
              <a:pPr/>
              <a:t>14</a:t>
            </a:fld>
            <a:endParaRPr lang="en-US" dirty="0">
              <a:solidFill>
                <a:srgbClr val="FFFFFF"/>
              </a:solidFill>
            </a:endParaRPr>
          </a:p>
        </p:txBody>
      </p:sp>
    </p:spTree>
    <p:extLst>
      <p:ext uri="{BB962C8B-B14F-4D97-AF65-F5344CB8AC3E}">
        <p14:creationId xmlns:p14="http://schemas.microsoft.com/office/powerpoint/2010/main" val="554466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38CC-2EE6-467F-BE84-7F93C4378CCA}"/>
              </a:ext>
            </a:extLst>
          </p:cNvPr>
          <p:cNvSpPr>
            <a:spLocks noGrp="1"/>
          </p:cNvSpPr>
          <p:nvPr>
            <p:ph type="title"/>
          </p:nvPr>
        </p:nvSpPr>
        <p:spPr/>
        <p:txBody>
          <a:bodyPr/>
          <a:lstStyle/>
          <a:p>
            <a:r>
              <a:rPr lang="en-CA" dirty="0"/>
              <a:t>Result of Statutory Schemes</a:t>
            </a:r>
          </a:p>
        </p:txBody>
      </p:sp>
      <p:sp>
        <p:nvSpPr>
          <p:cNvPr id="3" name="Content Placeholder 2">
            <a:extLst>
              <a:ext uri="{FF2B5EF4-FFF2-40B4-BE49-F238E27FC236}">
                <a16:creationId xmlns:a16="http://schemas.microsoft.com/office/drawing/2014/main" id="{FF77BB08-8317-4D97-A44C-6076DE81A9EE}"/>
              </a:ext>
            </a:extLst>
          </p:cNvPr>
          <p:cNvSpPr>
            <a:spLocks noGrp="1"/>
          </p:cNvSpPr>
          <p:nvPr>
            <p:ph idx="1"/>
          </p:nvPr>
        </p:nvSpPr>
        <p:spPr/>
        <p:txBody>
          <a:bodyPr>
            <a:normAutofit fontScale="92500" lnSpcReduction="20000"/>
          </a:bodyPr>
          <a:lstStyle/>
          <a:p>
            <a:r>
              <a:rPr lang="en-CA" dirty="0"/>
              <a:t>Recall: There is no “master-servant” relationship between a police officer and a chief, police board, or municipality. At common law, these entities cannot be directly sued for wrongful acts of police officers (i.e. no common law vicarious liability). </a:t>
            </a:r>
          </a:p>
          <a:p>
            <a:pPr marL="0" indent="0">
              <a:buNone/>
            </a:pPr>
            <a:endParaRPr lang="en-CA" dirty="0"/>
          </a:p>
          <a:p>
            <a:r>
              <a:rPr lang="en-CA" dirty="0"/>
              <a:t>Liability is created through statute – the statute determines which entity to sue for torts committed by police officers “in the course of their employment”. </a:t>
            </a:r>
          </a:p>
        </p:txBody>
      </p:sp>
      <p:sp>
        <p:nvSpPr>
          <p:cNvPr id="4" name="Slide Number Placeholder 3">
            <a:extLst>
              <a:ext uri="{FF2B5EF4-FFF2-40B4-BE49-F238E27FC236}">
                <a16:creationId xmlns:a16="http://schemas.microsoft.com/office/drawing/2014/main" id="{B9B63897-55C7-4740-BDAD-BC4CEAF74F82}"/>
              </a:ext>
            </a:extLst>
          </p:cNvPr>
          <p:cNvSpPr>
            <a:spLocks noGrp="1"/>
          </p:cNvSpPr>
          <p:nvPr>
            <p:ph type="sldNum" sz="quarter" idx="10"/>
          </p:nvPr>
        </p:nvSpPr>
        <p:spPr/>
        <p:txBody>
          <a:bodyPr/>
          <a:lstStyle/>
          <a:p>
            <a:fld id="{3C2759AE-BA43-4097-8E6F-70CEDDBB45A8}"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22120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5CB9F-339A-4619-85EB-10CDAC9F553F}"/>
              </a:ext>
            </a:extLst>
          </p:cNvPr>
          <p:cNvSpPr>
            <a:spLocks noGrp="1"/>
          </p:cNvSpPr>
          <p:nvPr>
            <p:ph type="title"/>
          </p:nvPr>
        </p:nvSpPr>
        <p:spPr/>
        <p:txBody>
          <a:bodyPr/>
          <a:lstStyle/>
          <a:p>
            <a:r>
              <a:rPr lang="en-CA" dirty="0"/>
              <a:t>In the Course of Employment…</a:t>
            </a:r>
          </a:p>
        </p:txBody>
      </p:sp>
      <p:sp>
        <p:nvSpPr>
          <p:cNvPr id="3" name="Content Placeholder 2">
            <a:extLst>
              <a:ext uri="{FF2B5EF4-FFF2-40B4-BE49-F238E27FC236}">
                <a16:creationId xmlns:a16="http://schemas.microsoft.com/office/drawing/2014/main" id="{AD2F168D-E538-4D83-B0B9-7EE8EA7AB84F}"/>
              </a:ext>
            </a:extLst>
          </p:cNvPr>
          <p:cNvSpPr>
            <a:spLocks noGrp="1"/>
          </p:cNvSpPr>
          <p:nvPr>
            <p:ph idx="1"/>
          </p:nvPr>
        </p:nvSpPr>
        <p:spPr/>
        <p:txBody>
          <a:bodyPr>
            <a:normAutofit fontScale="77500" lnSpcReduction="20000"/>
          </a:bodyPr>
          <a:lstStyle/>
          <a:p>
            <a:r>
              <a:rPr lang="en-CA" i="1" u="sng" dirty="0"/>
              <a:t>Christian v </a:t>
            </a:r>
            <a:r>
              <a:rPr lang="en-CA" i="1" u="sng" dirty="0" err="1"/>
              <a:t>Grbich</a:t>
            </a:r>
            <a:r>
              <a:rPr lang="en-CA" u="sng" dirty="0"/>
              <a:t>, 2000 </a:t>
            </a:r>
            <a:r>
              <a:rPr lang="en-CA" u="sng" dirty="0" err="1"/>
              <a:t>CarswellOnt</a:t>
            </a:r>
            <a:r>
              <a:rPr lang="en-CA" u="sng" dirty="0"/>
              <a:t> 3899</a:t>
            </a:r>
          </a:p>
          <a:p>
            <a:pPr lvl="1"/>
            <a:r>
              <a:rPr lang="en-CA" dirty="0"/>
              <a:t>Officer made call on duty threatening to kill someone</a:t>
            </a:r>
          </a:p>
          <a:p>
            <a:pPr lvl="1"/>
            <a:r>
              <a:rPr lang="en-CA" dirty="0"/>
              <a:t>Strictly personal call unrelated to employment; </a:t>
            </a:r>
            <a:r>
              <a:rPr lang="en-CA" u="sng" dirty="0"/>
              <a:t>no</a:t>
            </a:r>
            <a:r>
              <a:rPr lang="en-CA" dirty="0"/>
              <a:t> vicarious statutory liability on police board</a:t>
            </a:r>
          </a:p>
          <a:p>
            <a:endParaRPr lang="en-CA" i="1" u="sng" dirty="0"/>
          </a:p>
          <a:p>
            <a:r>
              <a:rPr lang="en-CA" i="1" u="sng" dirty="0"/>
              <a:t>Evans v Sproule</a:t>
            </a:r>
            <a:r>
              <a:rPr lang="en-CA" u="sng" dirty="0"/>
              <a:t>, 2008 CanLII 58428</a:t>
            </a:r>
          </a:p>
          <a:p>
            <a:pPr lvl="1"/>
            <a:r>
              <a:rPr lang="en-CA" dirty="0"/>
              <a:t>Officer sexually assaulted victim while on duty</a:t>
            </a:r>
          </a:p>
          <a:p>
            <a:pPr lvl="1"/>
            <a:r>
              <a:rPr lang="en-CA" dirty="0"/>
              <a:t>Officer only able to commit acts by virtue of position as police officer; vicarious liability on police board</a:t>
            </a:r>
          </a:p>
          <a:p>
            <a:pPr lvl="1"/>
            <a:endParaRPr lang="en-CA" dirty="0"/>
          </a:p>
          <a:p>
            <a:pPr lvl="1"/>
            <a:endParaRPr lang="en-CA" dirty="0"/>
          </a:p>
          <a:p>
            <a:pPr lvl="1"/>
            <a:endParaRPr lang="en-CA" dirty="0"/>
          </a:p>
        </p:txBody>
      </p:sp>
      <p:sp>
        <p:nvSpPr>
          <p:cNvPr id="4" name="Slide Number Placeholder 3">
            <a:extLst>
              <a:ext uri="{FF2B5EF4-FFF2-40B4-BE49-F238E27FC236}">
                <a16:creationId xmlns:a16="http://schemas.microsoft.com/office/drawing/2014/main" id="{202FA871-BF86-4EB4-B0E4-07E5FC0F94F4}"/>
              </a:ext>
            </a:extLst>
          </p:cNvPr>
          <p:cNvSpPr>
            <a:spLocks noGrp="1"/>
          </p:cNvSpPr>
          <p:nvPr>
            <p:ph type="sldNum" sz="quarter" idx="10"/>
          </p:nvPr>
        </p:nvSpPr>
        <p:spPr/>
        <p:txBody>
          <a:bodyPr/>
          <a:lstStyle/>
          <a:p>
            <a:fld id="{3C2759AE-BA43-4097-8E6F-70CEDDBB45A8}" type="slidenum">
              <a:rPr lang="en-US" smtClean="0">
                <a:solidFill>
                  <a:srgbClr val="FFFFFF"/>
                </a:solidFill>
              </a:rPr>
              <a:pPr/>
              <a:t>16</a:t>
            </a:fld>
            <a:endParaRPr lang="en-US" dirty="0">
              <a:solidFill>
                <a:srgbClr val="FFFFFF"/>
              </a:solidFill>
            </a:endParaRPr>
          </a:p>
        </p:txBody>
      </p:sp>
    </p:spTree>
    <p:extLst>
      <p:ext uri="{BB962C8B-B14F-4D97-AF65-F5344CB8AC3E}">
        <p14:creationId xmlns:p14="http://schemas.microsoft.com/office/powerpoint/2010/main" val="267992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3BA29-0AD5-4FF7-88ED-690A1047A77F}"/>
              </a:ext>
            </a:extLst>
          </p:cNvPr>
          <p:cNvSpPr>
            <a:spLocks noGrp="1"/>
          </p:cNvSpPr>
          <p:nvPr>
            <p:ph type="title"/>
          </p:nvPr>
        </p:nvSpPr>
        <p:spPr/>
        <p:txBody>
          <a:bodyPr/>
          <a:lstStyle/>
          <a:p>
            <a:r>
              <a:rPr lang="en-CA" dirty="0"/>
              <a:t>The Ontario Model – Police Boards are Suable</a:t>
            </a:r>
          </a:p>
        </p:txBody>
      </p:sp>
      <p:sp>
        <p:nvSpPr>
          <p:cNvPr id="3" name="Content Placeholder 2">
            <a:extLst>
              <a:ext uri="{FF2B5EF4-FFF2-40B4-BE49-F238E27FC236}">
                <a16:creationId xmlns:a16="http://schemas.microsoft.com/office/drawing/2014/main" id="{56FACA32-928B-40A4-BEA5-6E4B1DBA0A19}"/>
              </a:ext>
            </a:extLst>
          </p:cNvPr>
          <p:cNvSpPr>
            <a:spLocks noGrp="1"/>
          </p:cNvSpPr>
          <p:nvPr>
            <p:ph idx="1"/>
          </p:nvPr>
        </p:nvSpPr>
        <p:spPr/>
        <p:txBody>
          <a:bodyPr>
            <a:normAutofit fontScale="92500" lnSpcReduction="20000"/>
          </a:bodyPr>
          <a:lstStyle/>
          <a:p>
            <a:r>
              <a:rPr lang="en-CA" dirty="0"/>
              <a:t>Police board will be a party to the litigation involving police officer torts</a:t>
            </a:r>
          </a:p>
          <a:p>
            <a:endParaRPr lang="en-CA" dirty="0"/>
          </a:p>
          <a:p>
            <a:r>
              <a:rPr lang="en-CA" dirty="0"/>
              <a:t>Police board can defend claim or enter into settlements </a:t>
            </a:r>
          </a:p>
          <a:p>
            <a:endParaRPr lang="en-CA" dirty="0"/>
          </a:p>
          <a:p>
            <a:r>
              <a:rPr lang="en-CA" dirty="0"/>
              <a:t>Action can still lie against chief for police officer misconduct (i.e. failure to ensure officer complied with statutory duties – see </a:t>
            </a:r>
            <a:r>
              <a:rPr lang="en-CA" i="1" dirty="0"/>
              <a:t>Woodhouse </a:t>
            </a:r>
            <a:r>
              <a:rPr lang="en-CA" dirty="0"/>
              <a:t>decision)</a:t>
            </a:r>
          </a:p>
          <a:p>
            <a:endParaRPr lang="en-CA" dirty="0"/>
          </a:p>
        </p:txBody>
      </p:sp>
      <p:sp>
        <p:nvSpPr>
          <p:cNvPr id="4" name="Slide Number Placeholder 3">
            <a:extLst>
              <a:ext uri="{FF2B5EF4-FFF2-40B4-BE49-F238E27FC236}">
                <a16:creationId xmlns:a16="http://schemas.microsoft.com/office/drawing/2014/main" id="{13439ECB-0956-4A96-B491-7D4A8A299212}"/>
              </a:ext>
            </a:extLst>
          </p:cNvPr>
          <p:cNvSpPr>
            <a:spLocks noGrp="1"/>
          </p:cNvSpPr>
          <p:nvPr>
            <p:ph type="sldNum" sz="quarter" idx="10"/>
          </p:nvPr>
        </p:nvSpPr>
        <p:spPr/>
        <p:txBody>
          <a:bodyPr/>
          <a:lstStyle/>
          <a:p>
            <a:fld id="{3C2759AE-BA43-4097-8E6F-70CEDDBB45A8}" type="slidenum">
              <a:rPr lang="en-US" smtClean="0">
                <a:solidFill>
                  <a:srgbClr val="FFFFFF"/>
                </a:solidFill>
              </a:rPr>
              <a:pPr/>
              <a:t>17</a:t>
            </a:fld>
            <a:endParaRPr lang="en-US" dirty="0">
              <a:solidFill>
                <a:srgbClr val="FFFFFF"/>
              </a:solidFill>
            </a:endParaRPr>
          </a:p>
        </p:txBody>
      </p:sp>
    </p:spTree>
    <p:extLst>
      <p:ext uri="{BB962C8B-B14F-4D97-AF65-F5344CB8AC3E}">
        <p14:creationId xmlns:p14="http://schemas.microsoft.com/office/powerpoint/2010/main" val="3166463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61AA3-712B-4567-848A-123228B6AF9C}"/>
              </a:ext>
            </a:extLst>
          </p:cNvPr>
          <p:cNvSpPr>
            <a:spLocks noGrp="1"/>
          </p:cNvSpPr>
          <p:nvPr>
            <p:ph type="title"/>
          </p:nvPr>
        </p:nvSpPr>
        <p:spPr/>
        <p:txBody>
          <a:bodyPr/>
          <a:lstStyle/>
          <a:p>
            <a:r>
              <a:rPr lang="en-CA" dirty="0"/>
              <a:t>The Alberta Model – Police Chiefs are Suable</a:t>
            </a:r>
          </a:p>
        </p:txBody>
      </p:sp>
      <p:sp>
        <p:nvSpPr>
          <p:cNvPr id="3" name="Content Placeholder 2">
            <a:extLst>
              <a:ext uri="{FF2B5EF4-FFF2-40B4-BE49-F238E27FC236}">
                <a16:creationId xmlns:a16="http://schemas.microsoft.com/office/drawing/2014/main" id="{EBDDB2EC-EB5B-44C7-8E31-ACC3491B0762}"/>
              </a:ext>
            </a:extLst>
          </p:cNvPr>
          <p:cNvSpPr>
            <a:spLocks noGrp="1"/>
          </p:cNvSpPr>
          <p:nvPr>
            <p:ph idx="1"/>
          </p:nvPr>
        </p:nvSpPr>
        <p:spPr/>
        <p:txBody>
          <a:bodyPr>
            <a:normAutofit fontScale="92500" lnSpcReduction="20000"/>
          </a:bodyPr>
          <a:lstStyle/>
          <a:p>
            <a:r>
              <a:rPr lang="en-CA" dirty="0"/>
              <a:t>Commission will not typically be a party to litigation involving police officer torts</a:t>
            </a:r>
          </a:p>
          <a:p>
            <a:endParaRPr lang="en-CA" dirty="0"/>
          </a:p>
          <a:p>
            <a:r>
              <a:rPr lang="en-CA" dirty="0"/>
              <a:t>The chief is the suable entity for police officer torts</a:t>
            </a:r>
          </a:p>
          <a:p>
            <a:endParaRPr lang="en-CA" dirty="0"/>
          </a:p>
          <a:p>
            <a:r>
              <a:rPr lang="en-CA" dirty="0"/>
              <a:t>However, the municipal council shall pay any damages awarded against the chief and his or her costs defending the action (</a:t>
            </a:r>
            <a:r>
              <a:rPr lang="en-CA" dirty="0" err="1"/>
              <a:t>s.39</a:t>
            </a:r>
            <a:r>
              <a:rPr lang="en-CA" dirty="0"/>
              <a:t>(5))</a:t>
            </a:r>
          </a:p>
          <a:p>
            <a:endParaRPr lang="en-CA" dirty="0"/>
          </a:p>
          <a:p>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2C0D867B-2705-4962-8B18-37B975A32591}"/>
              </a:ext>
            </a:extLst>
          </p:cNvPr>
          <p:cNvSpPr>
            <a:spLocks noGrp="1"/>
          </p:cNvSpPr>
          <p:nvPr>
            <p:ph type="sldNum" sz="quarter" idx="10"/>
          </p:nvPr>
        </p:nvSpPr>
        <p:spPr/>
        <p:txBody>
          <a:bodyPr/>
          <a:lstStyle/>
          <a:p>
            <a:fld id="{3C2759AE-BA43-4097-8E6F-70CEDDBB45A8}"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351749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927E-A048-4404-80CF-9F4993FC930F}"/>
              </a:ext>
            </a:extLst>
          </p:cNvPr>
          <p:cNvSpPr>
            <a:spLocks noGrp="1"/>
          </p:cNvSpPr>
          <p:nvPr>
            <p:ph type="title"/>
          </p:nvPr>
        </p:nvSpPr>
        <p:spPr/>
        <p:txBody>
          <a:bodyPr/>
          <a:lstStyle/>
          <a:p>
            <a:r>
              <a:rPr lang="en-CA" dirty="0"/>
              <a:t>Drawbacks of Alberta Model</a:t>
            </a:r>
          </a:p>
        </p:txBody>
      </p:sp>
      <p:sp>
        <p:nvSpPr>
          <p:cNvPr id="3" name="Content Placeholder 2">
            <a:extLst>
              <a:ext uri="{FF2B5EF4-FFF2-40B4-BE49-F238E27FC236}">
                <a16:creationId xmlns:a16="http://schemas.microsoft.com/office/drawing/2014/main" id="{B528C68E-5A9F-44EA-8006-1D2B4064A62D}"/>
              </a:ext>
            </a:extLst>
          </p:cNvPr>
          <p:cNvSpPr>
            <a:spLocks noGrp="1"/>
          </p:cNvSpPr>
          <p:nvPr>
            <p:ph idx="1"/>
          </p:nvPr>
        </p:nvSpPr>
        <p:spPr/>
        <p:txBody>
          <a:bodyPr>
            <a:normAutofit lnSpcReduction="10000"/>
          </a:bodyPr>
          <a:lstStyle/>
          <a:p>
            <a:r>
              <a:rPr lang="en-CA" dirty="0"/>
              <a:t>Commission plays no role in litigation, despite having interest in outcome</a:t>
            </a:r>
          </a:p>
          <a:p>
            <a:endParaRPr lang="en-CA" dirty="0"/>
          </a:p>
          <a:p>
            <a:r>
              <a:rPr lang="en-CA" dirty="0"/>
              <a:t>Reputation of police service is at issue</a:t>
            </a:r>
          </a:p>
          <a:p>
            <a:endParaRPr lang="en-CA" dirty="0"/>
          </a:p>
          <a:p>
            <a:r>
              <a:rPr lang="en-CA" dirty="0"/>
              <a:t>Commission may want to avoid publicity by settling bad cases and not proceeding to trial</a:t>
            </a:r>
          </a:p>
        </p:txBody>
      </p:sp>
      <p:sp>
        <p:nvSpPr>
          <p:cNvPr id="4" name="Slide Number Placeholder 3">
            <a:extLst>
              <a:ext uri="{FF2B5EF4-FFF2-40B4-BE49-F238E27FC236}">
                <a16:creationId xmlns:a16="http://schemas.microsoft.com/office/drawing/2014/main" id="{252201FA-2A66-4D2F-BBFD-812931D32428}"/>
              </a:ext>
            </a:extLst>
          </p:cNvPr>
          <p:cNvSpPr>
            <a:spLocks noGrp="1"/>
          </p:cNvSpPr>
          <p:nvPr>
            <p:ph type="sldNum" sz="quarter" idx="10"/>
          </p:nvPr>
        </p:nvSpPr>
        <p:spPr/>
        <p:txBody>
          <a:bodyPr/>
          <a:lstStyle/>
          <a:p>
            <a:fld id="{3C2759AE-BA43-4097-8E6F-70CEDDBB45A8}" type="slidenum">
              <a:rPr lang="en-US" smtClean="0">
                <a:solidFill>
                  <a:srgbClr val="FFFFFF"/>
                </a:solidFill>
              </a:rPr>
              <a:pPr/>
              <a:t>19</a:t>
            </a:fld>
            <a:endParaRPr lang="en-US" dirty="0">
              <a:solidFill>
                <a:srgbClr val="FFFFFF"/>
              </a:solidFill>
            </a:endParaRPr>
          </a:p>
        </p:txBody>
      </p:sp>
    </p:spTree>
    <p:extLst>
      <p:ext uri="{BB962C8B-B14F-4D97-AF65-F5344CB8AC3E}">
        <p14:creationId xmlns:p14="http://schemas.microsoft.com/office/powerpoint/2010/main" val="145973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D82DE050-5966-4493-880A-FD852194E9FC}"/>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28" b="28"/>
          <a:stretch>
            <a:fillRect/>
          </a:stretch>
        </p:blipFill>
        <p:spPr/>
      </p:pic>
      <p:sp>
        <p:nvSpPr>
          <p:cNvPr id="3" name="Text Placeholder 2">
            <a:extLst>
              <a:ext uri="{FF2B5EF4-FFF2-40B4-BE49-F238E27FC236}">
                <a16:creationId xmlns:a16="http://schemas.microsoft.com/office/drawing/2014/main" id="{6BF808A0-D101-4428-923B-28BA7C686CA2}"/>
              </a:ext>
            </a:extLst>
          </p:cNvPr>
          <p:cNvSpPr>
            <a:spLocks noGrp="1"/>
          </p:cNvSpPr>
          <p:nvPr>
            <p:ph type="body" sz="quarter" idx="12"/>
          </p:nvPr>
        </p:nvSpPr>
        <p:spPr/>
        <p:txBody>
          <a:bodyPr>
            <a:normAutofit fontScale="77500" lnSpcReduction="20000"/>
          </a:bodyPr>
          <a:lstStyle/>
          <a:p>
            <a:pPr algn="ctr"/>
            <a:r>
              <a:rPr lang="en-CA" dirty="0"/>
              <a:t>Role of Police Governing Bodies in Civil Litigation</a:t>
            </a:r>
          </a:p>
          <a:p>
            <a:r>
              <a:rPr lang="en-US" dirty="0"/>
              <a:t> </a:t>
            </a:r>
            <a:endParaRPr lang="en-CA" dirty="0"/>
          </a:p>
        </p:txBody>
      </p:sp>
      <p:sp>
        <p:nvSpPr>
          <p:cNvPr id="6" name="TextBox 9">
            <a:extLst>
              <a:ext uri="{FF2B5EF4-FFF2-40B4-BE49-F238E27FC236}">
                <a16:creationId xmlns:a16="http://schemas.microsoft.com/office/drawing/2014/main" id="{B740A638-0351-422D-BD53-BEE7684D6C2F}"/>
              </a:ext>
            </a:extLst>
          </p:cNvPr>
          <p:cNvSpPr txBox="1">
            <a:spLocks noChangeArrowheads="1"/>
          </p:cNvSpPr>
          <p:nvPr/>
        </p:nvSpPr>
        <p:spPr bwMode="auto">
          <a:xfrm>
            <a:off x="4258461" y="3335988"/>
            <a:ext cx="4158717" cy="369332"/>
          </a:xfrm>
          <a:prstGeom prst="rect">
            <a:avLst/>
          </a:prstGeom>
          <a:noFill/>
          <a:ln w="9525">
            <a:noFill/>
            <a:miter lim="800000"/>
            <a:headEnd/>
            <a:tailEnd/>
          </a:ln>
        </p:spPr>
        <p:txBody>
          <a:bodyPr wrap="square">
            <a:spAutoFit/>
          </a:bodyPr>
          <a:lstStyle/>
          <a:p>
            <a:pPr algn="l"/>
            <a:r>
              <a:rPr lang="en-CA" sz="1800" dirty="0">
                <a:solidFill>
                  <a:schemeClr val="tx1"/>
                </a:solidFill>
              </a:rPr>
              <a:t>Evan J. Taylor </a:t>
            </a:r>
            <a:r>
              <a:rPr lang="en-CA" sz="1800" dirty="0">
                <a:solidFill>
                  <a:srgbClr val="C00000"/>
                </a:solidFill>
              </a:rPr>
              <a:t>I  </a:t>
            </a:r>
            <a:r>
              <a:rPr lang="en-CA" sz="1800" dirty="0">
                <a:solidFill>
                  <a:schemeClr val="tx1"/>
                </a:solidFill>
              </a:rPr>
              <a:t>Associate, Waterloo </a:t>
            </a:r>
          </a:p>
        </p:txBody>
      </p:sp>
    </p:spTree>
    <p:extLst>
      <p:ext uri="{BB962C8B-B14F-4D97-AF65-F5344CB8AC3E}">
        <p14:creationId xmlns:p14="http://schemas.microsoft.com/office/powerpoint/2010/main" val="2348786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6F9F-CD9B-44BA-9EC6-7DA410531A38}"/>
              </a:ext>
            </a:extLst>
          </p:cNvPr>
          <p:cNvSpPr>
            <a:spLocks noGrp="1"/>
          </p:cNvSpPr>
          <p:nvPr>
            <p:ph type="title"/>
          </p:nvPr>
        </p:nvSpPr>
        <p:spPr>
          <a:xfrm>
            <a:off x="178250" y="331845"/>
            <a:ext cx="8771861" cy="687904"/>
          </a:xfrm>
        </p:spPr>
        <p:txBody>
          <a:bodyPr/>
          <a:lstStyle/>
          <a:p>
            <a:r>
              <a:rPr lang="en-CA" dirty="0"/>
              <a:t>Outside Ontario, what can Police Boards/Commissions do?</a:t>
            </a:r>
          </a:p>
        </p:txBody>
      </p:sp>
      <p:sp>
        <p:nvSpPr>
          <p:cNvPr id="3" name="Content Placeholder 2">
            <a:extLst>
              <a:ext uri="{FF2B5EF4-FFF2-40B4-BE49-F238E27FC236}">
                <a16:creationId xmlns:a16="http://schemas.microsoft.com/office/drawing/2014/main" id="{C149A015-9207-4479-B695-28268C7810B3}"/>
              </a:ext>
            </a:extLst>
          </p:cNvPr>
          <p:cNvSpPr>
            <a:spLocks noGrp="1"/>
          </p:cNvSpPr>
          <p:nvPr>
            <p:ph idx="1"/>
          </p:nvPr>
        </p:nvSpPr>
        <p:spPr/>
        <p:txBody>
          <a:bodyPr>
            <a:normAutofit lnSpcReduction="10000"/>
          </a:bodyPr>
          <a:lstStyle/>
          <a:p>
            <a:pPr marL="0" indent="0">
              <a:buNone/>
            </a:pPr>
            <a:endParaRPr lang="en-CA" dirty="0"/>
          </a:p>
          <a:p>
            <a:r>
              <a:rPr lang="en-CA" dirty="0"/>
              <a:t>Cannot become involved in the litigation directly, because not a proper defendant in the action</a:t>
            </a:r>
          </a:p>
          <a:p>
            <a:endParaRPr lang="en-CA" dirty="0"/>
          </a:p>
          <a:p>
            <a:r>
              <a:rPr lang="en-CA" dirty="0"/>
              <a:t>However, may be able to provide legal assistance to chief, municipality, and/or officers who are parties to litigation*</a:t>
            </a:r>
          </a:p>
          <a:p>
            <a:pPr marL="0" indent="0">
              <a:buNone/>
            </a:pPr>
            <a:endParaRPr lang="en-CA" dirty="0"/>
          </a:p>
        </p:txBody>
      </p:sp>
      <p:sp>
        <p:nvSpPr>
          <p:cNvPr id="4" name="Slide Number Placeholder 3">
            <a:extLst>
              <a:ext uri="{FF2B5EF4-FFF2-40B4-BE49-F238E27FC236}">
                <a16:creationId xmlns:a16="http://schemas.microsoft.com/office/drawing/2014/main" id="{FB6D6480-330A-447B-AEF7-CE54059D71E8}"/>
              </a:ext>
            </a:extLst>
          </p:cNvPr>
          <p:cNvSpPr>
            <a:spLocks noGrp="1"/>
          </p:cNvSpPr>
          <p:nvPr>
            <p:ph type="sldNum" sz="quarter" idx="10"/>
          </p:nvPr>
        </p:nvSpPr>
        <p:spPr/>
        <p:txBody>
          <a:bodyPr/>
          <a:lstStyle/>
          <a:p>
            <a:fld id="{3C2759AE-BA43-4097-8E6F-70CEDDBB45A8}" type="slidenum">
              <a:rPr lang="en-US" smtClean="0">
                <a:solidFill>
                  <a:srgbClr val="FFFFFF"/>
                </a:solidFill>
              </a:rPr>
              <a:pPr/>
              <a:t>20</a:t>
            </a:fld>
            <a:endParaRPr lang="en-US" dirty="0">
              <a:solidFill>
                <a:srgbClr val="FFFFFF"/>
              </a:solidFill>
            </a:endParaRPr>
          </a:p>
        </p:txBody>
      </p:sp>
    </p:spTree>
    <p:extLst>
      <p:ext uri="{BB962C8B-B14F-4D97-AF65-F5344CB8AC3E}">
        <p14:creationId xmlns:p14="http://schemas.microsoft.com/office/powerpoint/2010/main" val="341153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4B399-B40A-4EC9-8FF3-F06C1CD3F051}"/>
              </a:ext>
            </a:extLst>
          </p:cNvPr>
          <p:cNvSpPr>
            <a:spLocks noGrp="1"/>
          </p:cNvSpPr>
          <p:nvPr>
            <p:ph type="title"/>
          </p:nvPr>
        </p:nvSpPr>
        <p:spPr/>
        <p:txBody>
          <a:bodyPr/>
          <a:lstStyle/>
          <a:p>
            <a:r>
              <a:rPr lang="en-CA" dirty="0"/>
              <a:t>Production of Relevant Documents</a:t>
            </a:r>
          </a:p>
        </p:txBody>
      </p:sp>
      <p:sp>
        <p:nvSpPr>
          <p:cNvPr id="3" name="Content Placeholder 2">
            <a:extLst>
              <a:ext uri="{FF2B5EF4-FFF2-40B4-BE49-F238E27FC236}">
                <a16:creationId xmlns:a16="http://schemas.microsoft.com/office/drawing/2014/main" id="{1D4CAB50-C2DF-4DFD-AE79-2901D8400B52}"/>
              </a:ext>
            </a:extLst>
          </p:cNvPr>
          <p:cNvSpPr>
            <a:spLocks noGrp="1"/>
          </p:cNvSpPr>
          <p:nvPr>
            <p:ph idx="1"/>
          </p:nvPr>
        </p:nvSpPr>
        <p:spPr/>
        <p:txBody>
          <a:bodyPr>
            <a:normAutofit fontScale="70000" lnSpcReduction="20000"/>
          </a:bodyPr>
          <a:lstStyle/>
          <a:p>
            <a:r>
              <a:rPr lang="en-CA" dirty="0"/>
              <a:t>During litigation, parties must produce all relevant documents in their possession to the other side</a:t>
            </a:r>
          </a:p>
          <a:p>
            <a:endParaRPr lang="en-CA" dirty="0"/>
          </a:p>
          <a:p>
            <a:r>
              <a:rPr lang="en-CA" dirty="0"/>
              <a:t>Parties can be compelled to disclose relevant verbal communications as well</a:t>
            </a:r>
          </a:p>
          <a:p>
            <a:endParaRPr lang="en-CA" dirty="0"/>
          </a:p>
          <a:p>
            <a:r>
              <a:rPr lang="en-CA" dirty="0"/>
              <a:t>Obligation to produce relevant documents and disclose relevant communications is subject to document/communication not being privileged</a:t>
            </a:r>
          </a:p>
          <a:p>
            <a:endParaRPr lang="en-CA" dirty="0"/>
          </a:p>
          <a:p>
            <a:r>
              <a:rPr lang="en-CA" dirty="0"/>
              <a:t>Privileged documents/communications do not need to be disclosed</a:t>
            </a:r>
          </a:p>
        </p:txBody>
      </p:sp>
      <p:sp>
        <p:nvSpPr>
          <p:cNvPr id="4" name="Slide Number Placeholder 3">
            <a:extLst>
              <a:ext uri="{FF2B5EF4-FFF2-40B4-BE49-F238E27FC236}">
                <a16:creationId xmlns:a16="http://schemas.microsoft.com/office/drawing/2014/main" id="{21510C38-6E10-408B-84C9-6197532A6E9E}"/>
              </a:ext>
            </a:extLst>
          </p:cNvPr>
          <p:cNvSpPr>
            <a:spLocks noGrp="1"/>
          </p:cNvSpPr>
          <p:nvPr>
            <p:ph type="sldNum" sz="quarter" idx="10"/>
          </p:nvPr>
        </p:nvSpPr>
        <p:spPr/>
        <p:txBody>
          <a:bodyPr/>
          <a:lstStyle/>
          <a:p>
            <a:fld id="{3C2759AE-BA43-4097-8E6F-70CEDDBB45A8}" type="slidenum">
              <a:rPr lang="en-US" smtClean="0">
                <a:solidFill>
                  <a:srgbClr val="FFFFFF"/>
                </a:solidFill>
              </a:rPr>
              <a:pPr/>
              <a:t>21</a:t>
            </a:fld>
            <a:endParaRPr lang="en-US" dirty="0">
              <a:solidFill>
                <a:srgbClr val="FFFFFF"/>
              </a:solidFill>
            </a:endParaRPr>
          </a:p>
        </p:txBody>
      </p:sp>
    </p:spTree>
    <p:extLst>
      <p:ext uri="{BB962C8B-B14F-4D97-AF65-F5344CB8AC3E}">
        <p14:creationId xmlns:p14="http://schemas.microsoft.com/office/powerpoint/2010/main" val="4282732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0160-C461-4806-AB1F-1EE8D0C05BCF}"/>
              </a:ext>
            </a:extLst>
          </p:cNvPr>
          <p:cNvSpPr>
            <a:spLocks noGrp="1"/>
          </p:cNvSpPr>
          <p:nvPr>
            <p:ph type="title"/>
          </p:nvPr>
        </p:nvSpPr>
        <p:spPr/>
        <p:txBody>
          <a:bodyPr/>
          <a:lstStyle/>
          <a:p>
            <a:r>
              <a:rPr lang="en-CA" dirty="0"/>
              <a:t>Privileged Documents and Communications </a:t>
            </a:r>
          </a:p>
        </p:txBody>
      </p:sp>
      <p:sp>
        <p:nvSpPr>
          <p:cNvPr id="3" name="Content Placeholder 2">
            <a:extLst>
              <a:ext uri="{FF2B5EF4-FFF2-40B4-BE49-F238E27FC236}">
                <a16:creationId xmlns:a16="http://schemas.microsoft.com/office/drawing/2014/main" id="{5FCCB896-D6D2-4980-99BB-3CFA7A67625F}"/>
              </a:ext>
            </a:extLst>
          </p:cNvPr>
          <p:cNvSpPr>
            <a:spLocks noGrp="1"/>
          </p:cNvSpPr>
          <p:nvPr>
            <p:ph idx="1"/>
          </p:nvPr>
        </p:nvSpPr>
        <p:spPr/>
        <p:txBody>
          <a:bodyPr>
            <a:normAutofit fontScale="85000" lnSpcReduction="20000"/>
          </a:bodyPr>
          <a:lstStyle/>
          <a:p>
            <a:r>
              <a:rPr lang="en-CA" dirty="0"/>
              <a:t>Solicitor-client privilege applies to communications between a lawyer and client where legal advice is given</a:t>
            </a:r>
          </a:p>
          <a:p>
            <a:endParaRPr lang="en-CA" dirty="0"/>
          </a:p>
          <a:p>
            <a:r>
              <a:rPr lang="en-CA" dirty="0"/>
              <a:t>Privilege is waived when the client discloses those communications to a third party</a:t>
            </a:r>
          </a:p>
          <a:p>
            <a:endParaRPr lang="en-CA" dirty="0"/>
          </a:p>
          <a:p>
            <a:r>
              <a:rPr lang="en-CA" dirty="0"/>
              <a:t>Creates a problem for police governing bodies wanting to utilize their legal resources to provide assistance to officer or chief being sued</a:t>
            </a:r>
          </a:p>
        </p:txBody>
      </p:sp>
      <p:sp>
        <p:nvSpPr>
          <p:cNvPr id="4" name="Slide Number Placeholder 3">
            <a:extLst>
              <a:ext uri="{FF2B5EF4-FFF2-40B4-BE49-F238E27FC236}">
                <a16:creationId xmlns:a16="http://schemas.microsoft.com/office/drawing/2014/main" id="{BE6F0FF4-7987-4402-8107-76A55D638374}"/>
              </a:ext>
            </a:extLst>
          </p:cNvPr>
          <p:cNvSpPr>
            <a:spLocks noGrp="1"/>
          </p:cNvSpPr>
          <p:nvPr>
            <p:ph type="sldNum" sz="quarter" idx="10"/>
          </p:nvPr>
        </p:nvSpPr>
        <p:spPr/>
        <p:txBody>
          <a:bodyPr/>
          <a:lstStyle/>
          <a:p>
            <a:fld id="{3C2759AE-BA43-4097-8E6F-70CEDDBB45A8}" type="slidenum">
              <a:rPr lang="en-US" smtClean="0">
                <a:solidFill>
                  <a:srgbClr val="FFFFFF"/>
                </a:solidFill>
              </a:rPr>
              <a:pPr/>
              <a:t>22</a:t>
            </a:fld>
            <a:endParaRPr lang="en-US" dirty="0">
              <a:solidFill>
                <a:srgbClr val="FFFFFF"/>
              </a:solidFill>
            </a:endParaRPr>
          </a:p>
        </p:txBody>
      </p:sp>
    </p:spTree>
    <p:extLst>
      <p:ext uri="{BB962C8B-B14F-4D97-AF65-F5344CB8AC3E}">
        <p14:creationId xmlns:p14="http://schemas.microsoft.com/office/powerpoint/2010/main" val="373651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813D2-409D-4585-B08E-616217E77F99}"/>
              </a:ext>
            </a:extLst>
          </p:cNvPr>
          <p:cNvSpPr>
            <a:spLocks noGrp="1"/>
          </p:cNvSpPr>
          <p:nvPr>
            <p:ph type="title"/>
          </p:nvPr>
        </p:nvSpPr>
        <p:spPr/>
        <p:txBody>
          <a:bodyPr/>
          <a:lstStyle/>
          <a:p>
            <a:r>
              <a:rPr lang="en-CA" dirty="0"/>
              <a:t>Potential to Protect Communications through Common Interest Privilege</a:t>
            </a:r>
          </a:p>
        </p:txBody>
      </p:sp>
      <p:sp>
        <p:nvSpPr>
          <p:cNvPr id="3" name="Content Placeholder 2">
            <a:extLst>
              <a:ext uri="{FF2B5EF4-FFF2-40B4-BE49-F238E27FC236}">
                <a16:creationId xmlns:a16="http://schemas.microsoft.com/office/drawing/2014/main" id="{6B42D3DC-B61C-4461-961F-93A02A09A3BE}"/>
              </a:ext>
            </a:extLst>
          </p:cNvPr>
          <p:cNvSpPr>
            <a:spLocks noGrp="1"/>
          </p:cNvSpPr>
          <p:nvPr>
            <p:ph idx="1"/>
          </p:nvPr>
        </p:nvSpPr>
        <p:spPr/>
        <p:txBody>
          <a:bodyPr>
            <a:normAutofit/>
          </a:bodyPr>
          <a:lstStyle/>
          <a:p>
            <a:r>
              <a:rPr lang="en-CA" sz="1600" dirty="0"/>
              <a:t>“There is a privilege which may be called “common interest” privilege. That is a privilege in aid of anticipated litigation in which several persons have a common interest. If often happens in litigation that a plaintiff or defendant has other persons standing alongside him – who have the self-same interest as he – and who have consulted lawyers on the self-same points as he – but these others have not been made parties to the action.” (</a:t>
            </a:r>
            <a:r>
              <a:rPr lang="en-CA" sz="1600" i="1" dirty="0"/>
              <a:t>Buttes Gas &amp; Oil Co. v Hammer (No. 3)</a:t>
            </a:r>
            <a:r>
              <a:rPr lang="en-CA" sz="1600" dirty="0"/>
              <a:t>, [1980] 3 All </a:t>
            </a:r>
            <a:r>
              <a:rPr lang="en-CA" sz="1600" dirty="0" err="1"/>
              <a:t>E.R</a:t>
            </a:r>
            <a:r>
              <a:rPr lang="en-CA" sz="1600" dirty="0"/>
              <a:t>. 475 (C.A.))</a:t>
            </a:r>
          </a:p>
          <a:p>
            <a:endParaRPr lang="en-CA" sz="1600" dirty="0"/>
          </a:p>
          <a:p>
            <a:r>
              <a:rPr lang="en-CA" sz="2000" dirty="0"/>
              <a:t>Legal advice provided to a police board/commission, which is not being sued, and shared with an officer or chief being sued, could be protected by common interest privilege</a:t>
            </a:r>
          </a:p>
          <a:p>
            <a:endParaRPr lang="en-CA" sz="1600" dirty="0"/>
          </a:p>
          <a:p>
            <a:endParaRPr lang="en-CA" sz="1600" dirty="0"/>
          </a:p>
        </p:txBody>
      </p:sp>
      <p:sp>
        <p:nvSpPr>
          <p:cNvPr id="4" name="Slide Number Placeholder 3">
            <a:extLst>
              <a:ext uri="{FF2B5EF4-FFF2-40B4-BE49-F238E27FC236}">
                <a16:creationId xmlns:a16="http://schemas.microsoft.com/office/drawing/2014/main" id="{097EFED6-DB90-419E-AE3F-12C216566063}"/>
              </a:ext>
            </a:extLst>
          </p:cNvPr>
          <p:cNvSpPr>
            <a:spLocks noGrp="1"/>
          </p:cNvSpPr>
          <p:nvPr>
            <p:ph type="sldNum" sz="quarter" idx="10"/>
          </p:nvPr>
        </p:nvSpPr>
        <p:spPr/>
        <p:txBody>
          <a:bodyPr/>
          <a:lstStyle/>
          <a:p>
            <a:fld id="{3C2759AE-BA43-4097-8E6F-70CEDDBB45A8}" type="slidenum">
              <a:rPr lang="en-US" smtClean="0">
                <a:solidFill>
                  <a:srgbClr val="FFFFFF"/>
                </a:solidFill>
              </a:rPr>
              <a:pPr/>
              <a:t>23</a:t>
            </a:fld>
            <a:endParaRPr lang="en-US" dirty="0">
              <a:solidFill>
                <a:srgbClr val="FFFFFF"/>
              </a:solidFill>
            </a:endParaRPr>
          </a:p>
        </p:txBody>
      </p:sp>
    </p:spTree>
    <p:extLst>
      <p:ext uri="{BB962C8B-B14F-4D97-AF65-F5344CB8AC3E}">
        <p14:creationId xmlns:p14="http://schemas.microsoft.com/office/powerpoint/2010/main" val="3349299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009C-E35F-43DA-BD56-8455E1D989BD}"/>
              </a:ext>
            </a:extLst>
          </p:cNvPr>
          <p:cNvSpPr>
            <a:spLocks noGrp="1"/>
          </p:cNvSpPr>
          <p:nvPr>
            <p:ph type="title"/>
          </p:nvPr>
        </p:nvSpPr>
        <p:spPr/>
        <p:txBody>
          <a:bodyPr/>
          <a:lstStyle/>
          <a:p>
            <a:r>
              <a:rPr lang="en-CA" dirty="0"/>
              <a:t>Common Interest Privilege</a:t>
            </a:r>
          </a:p>
        </p:txBody>
      </p:sp>
      <p:sp>
        <p:nvSpPr>
          <p:cNvPr id="3" name="Content Placeholder 2">
            <a:extLst>
              <a:ext uri="{FF2B5EF4-FFF2-40B4-BE49-F238E27FC236}">
                <a16:creationId xmlns:a16="http://schemas.microsoft.com/office/drawing/2014/main" id="{111DCFD5-F985-453F-B229-C50C3DA1D534}"/>
              </a:ext>
            </a:extLst>
          </p:cNvPr>
          <p:cNvSpPr>
            <a:spLocks noGrp="1"/>
          </p:cNvSpPr>
          <p:nvPr>
            <p:ph idx="1"/>
          </p:nvPr>
        </p:nvSpPr>
        <p:spPr/>
        <p:txBody>
          <a:bodyPr>
            <a:normAutofit fontScale="85000" lnSpcReduction="10000"/>
          </a:bodyPr>
          <a:lstStyle/>
          <a:p>
            <a:pPr marL="514350" indent="-514350">
              <a:buFont typeface="+mj-lt"/>
              <a:buAutoNum type="arabicPeriod"/>
            </a:pPr>
            <a:r>
              <a:rPr lang="en-CA" dirty="0"/>
              <a:t>The document/communication must be protected by solicitor-client privilege by the person who discloses it. </a:t>
            </a:r>
          </a:p>
          <a:p>
            <a:pPr marL="514350" indent="-514350">
              <a:buFont typeface="+mj-lt"/>
              <a:buAutoNum type="arabicPeriod"/>
            </a:pPr>
            <a:endParaRPr lang="en-CA" dirty="0"/>
          </a:p>
          <a:p>
            <a:pPr marL="514350" indent="-514350">
              <a:buFont typeface="+mj-lt"/>
              <a:buAutoNum type="arabicPeriod"/>
            </a:pPr>
            <a:r>
              <a:rPr lang="en-CA" dirty="0"/>
              <a:t>There is a common interest between the person who discloses the document/communication and the person it is disclosed to. </a:t>
            </a:r>
          </a:p>
          <a:p>
            <a:pPr marL="514350" indent="-514350">
              <a:buFont typeface="+mj-lt"/>
              <a:buAutoNum type="arabicPeriod"/>
            </a:pPr>
            <a:endParaRPr lang="en-CA" dirty="0"/>
          </a:p>
          <a:p>
            <a:pPr marL="514350" indent="-514350">
              <a:buFont typeface="+mj-lt"/>
              <a:buAutoNum type="arabicPeriod"/>
            </a:pPr>
            <a:r>
              <a:rPr lang="en-CA" dirty="0"/>
              <a:t>The common interest must already exist at the time the document/communication comes into existence or is shared. </a:t>
            </a:r>
          </a:p>
        </p:txBody>
      </p:sp>
      <p:sp>
        <p:nvSpPr>
          <p:cNvPr id="4" name="Slide Number Placeholder 3">
            <a:extLst>
              <a:ext uri="{FF2B5EF4-FFF2-40B4-BE49-F238E27FC236}">
                <a16:creationId xmlns:a16="http://schemas.microsoft.com/office/drawing/2014/main" id="{24A18D30-BB29-4E9D-9077-FA75238A851E}"/>
              </a:ext>
            </a:extLst>
          </p:cNvPr>
          <p:cNvSpPr>
            <a:spLocks noGrp="1"/>
          </p:cNvSpPr>
          <p:nvPr>
            <p:ph type="sldNum" sz="quarter" idx="10"/>
          </p:nvPr>
        </p:nvSpPr>
        <p:spPr/>
        <p:txBody>
          <a:bodyPr/>
          <a:lstStyle/>
          <a:p>
            <a:fld id="{3C2759AE-BA43-4097-8E6F-70CEDDBB45A8}" type="slidenum">
              <a:rPr lang="en-US" smtClean="0">
                <a:solidFill>
                  <a:srgbClr val="FFFFFF"/>
                </a:solidFill>
              </a:rPr>
              <a:pPr/>
              <a:t>24</a:t>
            </a:fld>
            <a:endParaRPr lang="en-US" dirty="0">
              <a:solidFill>
                <a:srgbClr val="FFFFFF"/>
              </a:solidFill>
            </a:endParaRPr>
          </a:p>
        </p:txBody>
      </p:sp>
    </p:spTree>
    <p:extLst>
      <p:ext uri="{BB962C8B-B14F-4D97-AF65-F5344CB8AC3E}">
        <p14:creationId xmlns:p14="http://schemas.microsoft.com/office/powerpoint/2010/main" val="4204312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E2FA-8281-409E-9773-1023A2EA4565}"/>
              </a:ext>
            </a:extLst>
          </p:cNvPr>
          <p:cNvSpPr>
            <a:spLocks noGrp="1"/>
          </p:cNvSpPr>
          <p:nvPr>
            <p:ph type="title"/>
          </p:nvPr>
        </p:nvSpPr>
        <p:spPr/>
        <p:txBody>
          <a:bodyPr/>
          <a:lstStyle/>
          <a:p>
            <a:r>
              <a:rPr lang="en-CA" dirty="0"/>
              <a:t>Decision on Common Interest Privilege in Police Context (</a:t>
            </a:r>
            <a:r>
              <a:rPr lang="en-CA" i="1" dirty="0"/>
              <a:t>Order PO-3167</a:t>
            </a:r>
            <a:r>
              <a:rPr lang="en-CA" dirty="0"/>
              <a:t>, 2013 CanLII 10462)</a:t>
            </a:r>
          </a:p>
        </p:txBody>
      </p:sp>
      <p:sp>
        <p:nvSpPr>
          <p:cNvPr id="3" name="Content Placeholder 2">
            <a:extLst>
              <a:ext uri="{FF2B5EF4-FFF2-40B4-BE49-F238E27FC236}">
                <a16:creationId xmlns:a16="http://schemas.microsoft.com/office/drawing/2014/main" id="{FCEE5051-7DB9-40F1-B397-39E45A19267E}"/>
              </a:ext>
            </a:extLst>
          </p:cNvPr>
          <p:cNvSpPr>
            <a:spLocks noGrp="1"/>
          </p:cNvSpPr>
          <p:nvPr>
            <p:ph idx="1"/>
          </p:nvPr>
        </p:nvSpPr>
        <p:spPr/>
        <p:txBody>
          <a:bodyPr>
            <a:normAutofit fontScale="85000" lnSpcReduction="10000"/>
          </a:bodyPr>
          <a:lstStyle/>
          <a:p>
            <a:endParaRPr lang="en-CA" dirty="0"/>
          </a:p>
          <a:p>
            <a:r>
              <a:rPr lang="en-CA" dirty="0"/>
              <a:t>Legal memo prepared by counsel for Ministry of Attorney General for Ontario Crown Attorneys (solicitor-client privilege applies)</a:t>
            </a:r>
          </a:p>
          <a:p>
            <a:endParaRPr lang="en-CA" dirty="0"/>
          </a:p>
          <a:p>
            <a:r>
              <a:rPr lang="en-CA" dirty="0"/>
              <a:t>Memo disclosed to all Ontario chiefs (possible waiver of privilege; no solicitor-client privilege between chiefs and MAG counsel)</a:t>
            </a:r>
          </a:p>
          <a:p>
            <a:endParaRPr lang="en-CA" dirty="0"/>
          </a:p>
          <a:p>
            <a:r>
              <a:rPr lang="en-CA" dirty="0"/>
              <a:t>Issue: Does common interest privilege apply to memo?</a:t>
            </a:r>
          </a:p>
        </p:txBody>
      </p:sp>
      <p:sp>
        <p:nvSpPr>
          <p:cNvPr id="4" name="Slide Number Placeholder 3">
            <a:extLst>
              <a:ext uri="{FF2B5EF4-FFF2-40B4-BE49-F238E27FC236}">
                <a16:creationId xmlns:a16="http://schemas.microsoft.com/office/drawing/2014/main" id="{7D606E69-BB70-4515-921D-6FE2C46B2021}"/>
              </a:ext>
            </a:extLst>
          </p:cNvPr>
          <p:cNvSpPr>
            <a:spLocks noGrp="1"/>
          </p:cNvSpPr>
          <p:nvPr>
            <p:ph type="sldNum" sz="quarter" idx="10"/>
          </p:nvPr>
        </p:nvSpPr>
        <p:spPr/>
        <p:txBody>
          <a:bodyPr/>
          <a:lstStyle/>
          <a:p>
            <a:fld id="{3C2759AE-BA43-4097-8E6F-70CEDDBB45A8}" type="slidenum">
              <a:rPr lang="en-US" smtClean="0">
                <a:solidFill>
                  <a:srgbClr val="FFFFFF"/>
                </a:solidFill>
              </a:rPr>
              <a:pPr/>
              <a:t>25</a:t>
            </a:fld>
            <a:endParaRPr lang="en-US" dirty="0">
              <a:solidFill>
                <a:srgbClr val="FFFFFF"/>
              </a:solidFill>
            </a:endParaRPr>
          </a:p>
        </p:txBody>
      </p:sp>
    </p:spTree>
    <p:extLst>
      <p:ext uri="{BB962C8B-B14F-4D97-AF65-F5344CB8AC3E}">
        <p14:creationId xmlns:p14="http://schemas.microsoft.com/office/powerpoint/2010/main" val="1031814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C0B8-7C41-4CE4-9D0D-8FCD8BFDED4F}"/>
              </a:ext>
            </a:extLst>
          </p:cNvPr>
          <p:cNvSpPr>
            <a:spLocks noGrp="1"/>
          </p:cNvSpPr>
          <p:nvPr>
            <p:ph type="title"/>
          </p:nvPr>
        </p:nvSpPr>
        <p:spPr/>
        <p:txBody>
          <a:bodyPr/>
          <a:lstStyle/>
          <a:p>
            <a:r>
              <a:rPr lang="en-CA" dirty="0"/>
              <a:t>Decision on Common Interest Privilege in Police Context</a:t>
            </a:r>
          </a:p>
        </p:txBody>
      </p:sp>
      <p:sp>
        <p:nvSpPr>
          <p:cNvPr id="3" name="Content Placeholder 2">
            <a:extLst>
              <a:ext uri="{FF2B5EF4-FFF2-40B4-BE49-F238E27FC236}">
                <a16:creationId xmlns:a16="http://schemas.microsoft.com/office/drawing/2014/main" id="{6C33E714-9EBF-4A94-AA11-D2DB9672A908}"/>
              </a:ext>
            </a:extLst>
          </p:cNvPr>
          <p:cNvSpPr>
            <a:spLocks noGrp="1"/>
          </p:cNvSpPr>
          <p:nvPr>
            <p:ph idx="1"/>
          </p:nvPr>
        </p:nvSpPr>
        <p:spPr/>
        <p:txBody>
          <a:bodyPr>
            <a:normAutofit fontScale="85000" lnSpcReduction="20000"/>
          </a:bodyPr>
          <a:lstStyle/>
          <a:p>
            <a:r>
              <a:rPr lang="en-CA" dirty="0"/>
              <a:t>Common interest privilege applied to the memo; the memo did not need to be produced to the requestor</a:t>
            </a:r>
          </a:p>
          <a:p>
            <a:endParaRPr lang="en-CA" dirty="0"/>
          </a:p>
          <a:p>
            <a:r>
              <a:rPr lang="en-CA" dirty="0"/>
              <a:t>Crown Attorneys and chiefs have a common interest in having uniform understanding of the law and uniform approach to administration of justice</a:t>
            </a:r>
          </a:p>
          <a:p>
            <a:endParaRPr lang="en-CA" dirty="0"/>
          </a:p>
          <a:p>
            <a:r>
              <a:rPr lang="en-CA" dirty="0"/>
              <a:t>Similar argument could be made when a police governing body shares legal advice with a chief and/or officer being sued</a:t>
            </a:r>
          </a:p>
          <a:p>
            <a:endParaRPr lang="en-CA" dirty="0"/>
          </a:p>
        </p:txBody>
      </p:sp>
      <p:sp>
        <p:nvSpPr>
          <p:cNvPr id="4" name="Slide Number Placeholder 3">
            <a:extLst>
              <a:ext uri="{FF2B5EF4-FFF2-40B4-BE49-F238E27FC236}">
                <a16:creationId xmlns:a16="http://schemas.microsoft.com/office/drawing/2014/main" id="{580CE013-9C36-4CF3-8187-CD292CB68D8C}"/>
              </a:ext>
            </a:extLst>
          </p:cNvPr>
          <p:cNvSpPr>
            <a:spLocks noGrp="1"/>
          </p:cNvSpPr>
          <p:nvPr>
            <p:ph type="sldNum" sz="quarter" idx="10"/>
          </p:nvPr>
        </p:nvSpPr>
        <p:spPr/>
        <p:txBody>
          <a:bodyPr/>
          <a:lstStyle/>
          <a:p>
            <a:fld id="{3C2759AE-BA43-4097-8E6F-70CEDDBB45A8}" type="slidenum">
              <a:rPr lang="en-US" smtClean="0">
                <a:solidFill>
                  <a:srgbClr val="FFFFFF"/>
                </a:solidFill>
              </a:rPr>
              <a:pPr/>
              <a:t>26</a:t>
            </a:fld>
            <a:endParaRPr lang="en-US" dirty="0">
              <a:solidFill>
                <a:srgbClr val="FFFFFF"/>
              </a:solidFill>
            </a:endParaRPr>
          </a:p>
        </p:txBody>
      </p:sp>
    </p:spTree>
    <p:extLst>
      <p:ext uri="{BB962C8B-B14F-4D97-AF65-F5344CB8AC3E}">
        <p14:creationId xmlns:p14="http://schemas.microsoft.com/office/powerpoint/2010/main" val="3364621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AB5B-AFA4-4C18-874C-C008BF87F748}"/>
              </a:ext>
            </a:extLst>
          </p:cNvPr>
          <p:cNvSpPr>
            <a:spLocks noGrp="1"/>
          </p:cNvSpPr>
          <p:nvPr>
            <p:ph type="title"/>
          </p:nvPr>
        </p:nvSpPr>
        <p:spPr/>
        <p:txBody>
          <a:bodyPr/>
          <a:lstStyle/>
          <a:p>
            <a:r>
              <a:rPr lang="en-CA" dirty="0"/>
              <a:t>Example of Potential Claim of Common Interest Privilege</a:t>
            </a:r>
          </a:p>
        </p:txBody>
      </p:sp>
      <p:sp>
        <p:nvSpPr>
          <p:cNvPr id="3" name="Content Placeholder 2">
            <a:extLst>
              <a:ext uri="{FF2B5EF4-FFF2-40B4-BE49-F238E27FC236}">
                <a16:creationId xmlns:a16="http://schemas.microsoft.com/office/drawing/2014/main" id="{5E925BB8-2082-41C5-B9C3-B70ACFB4CF18}"/>
              </a:ext>
            </a:extLst>
          </p:cNvPr>
          <p:cNvSpPr>
            <a:spLocks noGrp="1"/>
          </p:cNvSpPr>
          <p:nvPr>
            <p:ph idx="1"/>
          </p:nvPr>
        </p:nvSpPr>
        <p:spPr/>
        <p:txBody>
          <a:bodyPr>
            <a:normAutofit fontScale="62500" lnSpcReduction="20000"/>
          </a:bodyPr>
          <a:lstStyle/>
          <a:p>
            <a:endParaRPr lang="en-CA" dirty="0"/>
          </a:p>
          <a:p>
            <a:r>
              <a:rPr lang="en-CA" dirty="0"/>
              <a:t>In Alberta, a police officer and the chief are sued. The commission is not suable for wrongful acts of police officers and is not a party to the litigation.</a:t>
            </a:r>
          </a:p>
          <a:p>
            <a:endParaRPr lang="en-CA" dirty="0"/>
          </a:p>
          <a:p>
            <a:r>
              <a:rPr lang="en-CA" dirty="0"/>
              <a:t>The commission receives a legal opinion on the lawsuit from its lawyer. This opinion is protected by solicitor-client privilege.</a:t>
            </a:r>
          </a:p>
          <a:p>
            <a:endParaRPr lang="en-CA" dirty="0"/>
          </a:p>
          <a:p>
            <a:r>
              <a:rPr lang="en-CA" dirty="0"/>
              <a:t>The commission wishes to provide this opinion to the chief to assist him or her, but does not want to waive privilege. </a:t>
            </a:r>
          </a:p>
          <a:p>
            <a:endParaRPr lang="en-CA" dirty="0"/>
          </a:p>
          <a:p>
            <a:r>
              <a:rPr lang="en-CA" dirty="0"/>
              <a:t>The commission shares the opinion, and the commission and the chief take the position the opinion is protected by common interest privilege.</a:t>
            </a:r>
          </a:p>
          <a:p>
            <a:endParaRPr lang="en-CA" dirty="0"/>
          </a:p>
        </p:txBody>
      </p:sp>
      <p:sp>
        <p:nvSpPr>
          <p:cNvPr id="4" name="Slide Number Placeholder 3">
            <a:extLst>
              <a:ext uri="{FF2B5EF4-FFF2-40B4-BE49-F238E27FC236}">
                <a16:creationId xmlns:a16="http://schemas.microsoft.com/office/drawing/2014/main" id="{763BC427-302B-4937-9857-189DCD4C4BA4}"/>
              </a:ext>
            </a:extLst>
          </p:cNvPr>
          <p:cNvSpPr>
            <a:spLocks noGrp="1"/>
          </p:cNvSpPr>
          <p:nvPr>
            <p:ph type="sldNum" sz="quarter" idx="10"/>
          </p:nvPr>
        </p:nvSpPr>
        <p:spPr/>
        <p:txBody>
          <a:bodyPr/>
          <a:lstStyle/>
          <a:p>
            <a:fld id="{3C2759AE-BA43-4097-8E6F-70CEDDBB45A8}" type="slidenum">
              <a:rPr lang="en-US" smtClean="0">
                <a:solidFill>
                  <a:srgbClr val="FFFFFF"/>
                </a:solidFill>
              </a:rPr>
              <a:pPr/>
              <a:t>27</a:t>
            </a:fld>
            <a:endParaRPr lang="en-US" dirty="0">
              <a:solidFill>
                <a:srgbClr val="FFFFFF"/>
              </a:solidFill>
            </a:endParaRPr>
          </a:p>
        </p:txBody>
      </p:sp>
    </p:spTree>
    <p:extLst>
      <p:ext uri="{BB962C8B-B14F-4D97-AF65-F5344CB8AC3E}">
        <p14:creationId xmlns:p14="http://schemas.microsoft.com/office/powerpoint/2010/main" val="445316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Key Takeaways </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935876533"/>
              </p:ext>
            </p:extLst>
          </p:nvPr>
        </p:nvGraphicFramePr>
        <p:xfrm>
          <a:off x="367975" y="911143"/>
          <a:ext cx="8584641" cy="3118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2385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Key Takeaways</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930935843"/>
              </p:ext>
            </p:extLst>
          </p:nvPr>
        </p:nvGraphicFramePr>
        <p:xfrm>
          <a:off x="367975" y="911143"/>
          <a:ext cx="8584641" cy="3118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318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Tort Liability of Employers for Employee Conduct at Common Law</a:t>
            </a:r>
          </a:p>
        </p:txBody>
      </p:sp>
      <p:sp>
        <p:nvSpPr>
          <p:cNvPr id="5" name="Content Placeholder 4"/>
          <p:cNvSpPr>
            <a:spLocks noGrp="1"/>
          </p:cNvSpPr>
          <p:nvPr>
            <p:ph idx="1"/>
          </p:nvPr>
        </p:nvSpPr>
        <p:spPr>
          <a:xfrm>
            <a:off x="186380" y="957431"/>
            <a:ext cx="8755603" cy="3215710"/>
          </a:xfrm>
        </p:spPr>
        <p:txBody>
          <a:bodyPr>
            <a:normAutofit fontScale="92500" lnSpcReduction="10000"/>
          </a:bodyPr>
          <a:lstStyle/>
          <a:p>
            <a:r>
              <a:rPr lang="en-CA" dirty="0"/>
              <a:t>Outside policing, employers are vicariously liable for employee torts committed within the “scope of employment”</a:t>
            </a:r>
          </a:p>
          <a:p>
            <a:endParaRPr lang="en-CA" dirty="0"/>
          </a:p>
          <a:p>
            <a:r>
              <a:rPr lang="en-CA" dirty="0"/>
              <a:t>A “tort” is a wrongful act or infringement of a right (other than under contract) leading to civil liability</a:t>
            </a:r>
          </a:p>
          <a:p>
            <a:endParaRPr lang="en-CA" dirty="0"/>
          </a:p>
          <a:p>
            <a:r>
              <a:rPr lang="en-CA" dirty="0"/>
              <a:t>Torts can be intentional or negligent</a:t>
            </a:r>
          </a:p>
          <a:p>
            <a:endParaRPr lang="en-CA" dirty="0"/>
          </a:p>
          <a:p>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CA" dirty="0"/>
              <a:t>Questions &amp; Answers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1063690" y="1940768"/>
            <a:ext cx="7184571" cy="983888"/>
          </a:xfrm>
        </p:spPr>
        <p:txBody>
          <a:bodyPr>
            <a:normAutofit/>
          </a:bodyPr>
          <a:lstStyle/>
          <a:p>
            <a:r>
              <a:rPr lang="en-CA" sz="2400" dirty="0"/>
              <a:t>Role of Police Governing Bodies </a:t>
            </a:r>
            <a:br>
              <a:rPr lang="en-CA" sz="2400" dirty="0"/>
            </a:br>
            <a:r>
              <a:rPr lang="en-CA" sz="2400" dirty="0"/>
              <a:t>in Civil Litigation</a:t>
            </a:r>
          </a:p>
        </p:txBody>
      </p:sp>
      <p:sp>
        <p:nvSpPr>
          <p:cNvPr id="12" name="Text Placeholder 11"/>
          <p:cNvSpPr>
            <a:spLocks noGrp="1"/>
          </p:cNvSpPr>
          <p:nvPr>
            <p:ph type="body" sz="quarter" idx="11"/>
          </p:nvPr>
        </p:nvSpPr>
        <p:spPr/>
        <p:txBody>
          <a:bodyPr/>
          <a:lstStyle/>
          <a:p>
            <a:r>
              <a:rPr lang="en-US" dirty="0"/>
              <a:t>February 3, 2020</a:t>
            </a:r>
            <a:endParaRPr lang="en-CA" dirty="0"/>
          </a:p>
        </p:txBody>
      </p:sp>
      <p:sp>
        <p:nvSpPr>
          <p:cNvPr id="17" name="Text Placeholder 12"/>
          <p:cNvSpPr txBox="1">
            <a:spLocks/>
          </p:cNvSpPr>
          <p:nvPr/>
        </p:nvSpPr>
        <p:spPr>
          <a:xfrm>
            <a:off x="1270348" y="3010779"/>
            <a:ext cx="6519862" cy="404663"/>
          </a:xfrm>
          <a:prstGeom prst="rect">
            <a:avLst/>
          </a:prstGeom>
          <a:noFill/>
        </p:spPr>
        <p:txBody>
          <a:bodyPr wrap="square" rtlCol="0" anchor="ctr" anchorCtr="1">
            <a:spAutoFit/>
          </a:bodyPr>
          <a:lstStyle>
            <a:lvl1pPr marL="228600" marR="0" indent="-228600" algn="ctr" defTabSz="914400" rtl="0" eaLnBrk="0" fontAlgn="base" latinLnBrk="0" hangingPunct="0">
              <a:lnSpc>
                <a:spcPct val="110000"/>
              </a:lnSpc>
              <a:spcBef>
                <a:spcPct val="0"/>
              </a:spcBef>
              <a:spcAft>
                <a:spcPct val="0"/>
              </a:spcAft>
              <a:buClrTx/>
              <a:buSzPct val="75000"/>
              <a:buFont typeface="Times" pitchFamily="18" charset="0"/>
              <a:buNone/>
              <a:tabLst/>
              <a:defRPr lang="en-US" sz="2000" kern="1200" dirty="0" smtClean="0">
                <a:solidFill>
                  <a:schemeClr val="tx1"/>
                </a:solidFill>
                <a:latin typeface="Arial" charset="0"/>
                <a:ea typeface="ＭＳ Ｐゴシック" pitchFamily="-16" charset="-128"/>
                <a:cs typeface="+mn-cs"/>
              </a:defRPr>
            </a:lvl1pPr>
            <a:lvl2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2pPr>
            <a:lvl3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3pPr>
            <a:lvl4pPr algn="ctr" rtl="0" eaLnBrk="0" fontAlgn="base" hangingPunct="0">
              <a:spcBef>
                <a:spcPct val="0"/>
              </a:spcBef>
              <a:spcAft>
                <a:spcPct val="0"/>
              </a:spcAft>
              <a:defRPr lang="en-US" sz="2000" kern="1200" dirty="0" smtClean="0">
                <a:solidFill>
                  <a:schemeClr val="tx1"/>
                </a:solidFill>
                <a:latin typeface="Arial" charset="0"/>
                <a:ea typeface="ＭＳ Ｐゴシック" pitchFamily="-16" charset="-128"/>
                <a:cs typeface="+mn-cs"/>
              </a:defRPr>
            </a:lvl4pPr>
            <a:lvl5pPr algn="ctr" rtl="0" eaLnBrk="0" fontAlgn="base" hangingPunct="0">
              <a:spcBef>
                <a:spcPct val="0"/>
              </a:spcBef>
              <a:spcAft>
                <a:spcPct val="0"/>
              </a:spcAft>
              <a:defRPr lang="en-CA" sz="2000" kern="1200" dirty="0" smtClean="0">
                <a:solidFill>
                  <a:schemeClr val="tx1"/>
                </a:solidFill>
                <a:latin typeface="Arial" charset="0"/>
                <a:ea typeface="ＭＳ Ｐゴシック" pitchFamily="-16" charset="-128"/>
                <a:cs typeface="+mn-cs"/>
              </a:defRPr>
            </a:lvl5pPr>
          </a:lstStyle>
          <a:p>
            <a:pPr marL="228600" marR="0" lvl="0" indent="-228600" algn="ctr" defTabSz="914400" rtl="0" eaLnBrk="0" fontAlgn="base" latinLnBrk="0" hangingPunct="0">
              <a:lnSpc>
                <a:spcPct val="110000"/>
              </a:lnSpc>
              <a:spcBef>
                <a:spcPct val="0"/>
              </a:spcBef>
              <a:spcAft>
                <a:spcPct val="0"/>
              </a:spcAft>
              <a:buClrTx/>
              <a:buSzPct val="75000"/>
              <a:buFont typeface="Times" pitchFamily="18" charset="0"/>
              <a:buNone/>
              <a:tabLst/>
              <a:defRPr/>
            </a:pPr>
            <a:r>
              <a:rPr kumimoji="0" lang="en-CA" sz="20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rPr>
              <a:t>Evan J. Taylor</a:t>
            </a:r>
          </a:p>
        </p:txBody>
      </p:sp>
    </p:spTree>
    <p:extLst>
      <p:ext uri="{BB962C8B-B14F-4D97-AF65-F5344CB8AC3E}">
        <p14:creationId xmlns:p14="http://schemas.microsoft.com/office/powerpoint/2010/main" val="22805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53BD-7CFC-4E43-ADE7-1E33428EA472}"/>
              </a:ext>
            </a:extLst>
          </p:cNvPr>
          <p:cNvSpPr>
            <a:spLocks noGrp="1"/>
          </p:cNvSpPr>
          <p:nvPr>
            <p:ph type="title"/>
          </p:nvPr>
        </p:nvSpPr>
        <p:spPr>
          <a:xfrm>
            <a:off x="170122" y="257570"/>
            <a:ext cx="8771861" cy="644190"/>
          </a:xfrm>
        </p:spPr>
        <p:txBody>
          <a:bodyPr/>
          <a:lstStyle/>
          <a:p>
            <a:r>
              <a:rPr lang="en-CA" dirty="0"/>
              <a:t>When is an Employee Acting “within the scope of employment”?</a:t>
            </a:r>
          </a:p>
        </p:txBody>
      </p:sp>
      <p:sp>
        <p:nvSpPr>
          <p:cNvPr id="3" name="Content Placeholder 2">
            <a:extLst>
              <a:ext uri="{FF2B5EF4-FFF2-40B4-BE49-F238E27FC236}">
                <a16:creationId xmlns:a16="http://schemas.microsoft.com/office/drawing/2014/main" id="{404F0FE8-D784-4660-856F-27AD861DE0DF}"/>
              </a:ext>
            </a:extLst>
          </p:cNvPr>
          <p:cNvSpPr>
            <a:spLocks noGrp="1"/>
          </p:cNvSpPr>
          <p:nvPr>
            <p:ph idx="1"/>
          </p:nvPr>
        </p:nvSpPr>
        <p:spPr/>
        <p:txBody>
          <a:bodyPr>
            <a:normAutofit/>
          </a:bodyPr>
          <a:lstStyle/>
          <a:p>
            <a:pPr marL="514350" indent="-514350">
              <a:buFont typeface="+mj-lt"/>
              <a:buAutoNum type="arabicPeriod"/>
            </a:pPr>
            <a:endParaRPr lang="en-CA" dirty="0"/>
          </a:p>
          <a:p>
            <a:pPr marL="514350" indent="-514350">
              <a:buFont typeface="+mj-lt"/>
              <a:buAutoNum type="arabicPeriod"/>
            </a:pPr>
            <a:r>
              <a:rPr lang="en-CA" dirty="0"/>
              <a:t>Act authorized by the employer</a:t>
            </a:r>
          </a:p>
          <a:p>
            <a:pPr marL="514350" indent="-514350">
              <a:buFont typeface="+mj-lt"/>
              <a:buAutoNum type="arabicPeriod"/>
            </a:pPr>
            <a:endParaRPr lang="en-CA" dirty="0"/>
          </a:p>
          <a:p>
            <a:pPr marL="514350" indent="-514350">
              <a:buFont typeface="+mj-lt"/>
              <a:buAutoNum type="arabicPeriod"/>
            </a:pPr>
            <a:r>
              <a:rPr lang="en-CA" dirty="0"/>
              <a:t>Unauthorized mode of doing what has been authorized</a:t>
            </a:r>
          </a:p>
          <a:p>
            <a:pPr lvl="2"/>
            <a:r>
              <a:rPr lang="en-CA" sz="1800" dirty="0"/>
              <a:t>Sufficient connection between risk created by employer’s operations and wrong that occurred</a:t>
            </a:r>
          </a:p>
        </p:txBody>
      </p:sp>
      <p:sp>
        <p:nvSpPr>
          <p:cNvPr id="4" name="Slide Number Placeholder 3">
            <a:extLst>
              <a:ext uri="{FF2B5EF4-FFF2-40B4-BE49-F238E27FC236}">
                <a16:creationId xmlns:a16="http://schemas.microsoft.com/office/drawing/2014/main" id="{8190BDD4-3452-4F62-87AA-793E300AA355}"/>
              </a:ext>
            </a:extLst>
          </p:cNvPr>
          <p:cNvSpPr>
            <a:spLocks noGrp="1"/>
          </p:cNvSpPr>
          <p:nvPr>
            <p:ph type="sldNum" sz="quarter" idx="10"/>
          </p:nvPr>
        </p:nvSpPr>
        <p:spPr/>
        <p:txBody>
          <a:bodyPr/>
          <a:lstStyle/>
          <a:p>
            <a:fld id="{3C2759AE-BA43-4097-8E6F-70CEDDBB45A8}" type="slidenum">
              <a:rPr lang="en-US" smtClean="0">
                <a:solidFill>
                  <a:srgbClr val="FFFFFF"/>
                </a:solidFill>
              </a:rPr>
              <a:pPr/>
              <a:t>4</a:t>
            </a:fld>
            <a:endParaRPr lang="en-US" dirty="0">
              <a:solidFill>
                <a:srgbClr val="FFFFFF"/>
              </a:solidFill>
            </a:endParaRPr>
          </a:p>
        </p:txBody>
      </p:sp>
    </p:spTree>
    <p:extLst>
      <p:ext uri="{BB962C8B-B14F-4D97-AF65-F5344CB8AC3E}">
        <p14:creationId xmlns:p14="http://schemas.microsoft.com/office/powerpoint/2010/main" val="94047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BCF4-4E83-48E9-B1D4-732A9B5CB4B1}"/>
              </a:ext>
            </a:extLst>
          </p:cNvPr>
          <p:cNvSpPr>
            <a:spLocks noGrp="1"/>
          </p:cNvSpPr>
          <p:nvPr>
            <p:ph type="title"/>
          </p:nvPr>
        </p:nvSpPr>
        <p:spPr/>
        <p:txBody>
          <a:bodyPr/>
          <a:lstStyle/>
          <a:p>
            <a:r>
              <a:rPr lang="en-CA" dirty="0"/>
              <a:t>Why the Law Imposes Vicarious Liability on Employers</a:t>
            </a:r>
          </a:p>
        </p:txBody>
      </p:sp>
      <p:sp>
        <p:nvSpPr>
          <p:cNvPr id="3" name="Content Placeholder 2">
            <a:extLst>
              <a:ext uri="{FF2B5EF4-FFF2-40B4-BE49-F238E27FC236}">
                <a16:creationId xmlns:a16="http://schemas.microsoft.com/office/drawing/2014/main" id="{922E83DB-977F-4C16-A038-F19E75858586}"/>
              </a:ext>
            </a:extLst>
          </p:cNvPr>
          <p:cNvSpPr>
            <a:spLocks noGrp="1"/>
          </p:cNvSpPr>
          <p:nvPr>
            <p:ph idx="1"/>
          </p:nvPr>
        </p:nvSpPr>
        <p:spPr/>
        <p:txBody>
          <a:bodyPr>
            <a:normAutofit fontScale="92500" lnSpcReduction="20000"/>
          </a:bodyPr>
          <a:lstStyle/>
          <a:p>
            <a:endParaRPr lang="en-CA" dirty="0"/>
          </a:p>
          <a:p>
            <a:r>
              <a:rPr lang="en-CA" dirty="0"/>
              <a:t>Employer’s enterprise created the risk that produced the tortious act</a:t>
            </a:r>
          </a:p>
          <a:p>
            <a:endParaRPr lang="en-CA" dirty="0"/>
          </a:p>
          <a:p>
            <a:r>
              <a:rPr lang="en-CA" dirty="0"/>
              <a:t>Innocent victim may have no recourse against individual employee</a:t>
            </a:r>
          </a:p>
          <a:p>
            <a:endParaRPr lang="en-CA" dirty="0"/>
          </a:p>
          <a:p>
            <a:r>
              <a:rPr lang="en-CA" dirty="0"/>
              <a:t>Liability incentivizes employers to take steps to prevent harm</a:t>
            </a:r>
          </a:p>
          <a:p>
            <a:endParaRPr lang="en-CA" dirty="0"/>
          </a:p>
        </p:txBody>
      </p:sp>
      <p:sp>
        <p:nvSpPr>
          <p:cNvPr id="4" name="Slide Number Placeholder 3">
            <a:extLst>
              <a:ext uri="{FF2B5EF4-FFF2-40B4-BE49-F238E27FC236}">
                <a16:creationId xmlns:a16="http://schemas.microsoft.com/office/drawing/2014/main" id="{9BAF8890-ED04-4C26-87FC-BAC7BBF1646E}"/>
              </a:ext>
            </a:extLst>
          </p:cNvPr>
          <p:cNvSpPr>
            <a:spLocks noGrp="1"/>
          </p:cNvSpPr>
          <p:nvPr>
            <p:ph type="sldNum" sz="quarter" idx="10"/>
          </p:nvPr>
        </p:nvSpPr>
        <p:spPr/>
        <p:txBody>
          <a:bodyPr/>
          <a:lstStyle/>
          <a:p>
            <a:fld id="{3C2759AE-BA43-4097-8E6F-70CEDDBB45A8}" type="slidenum">
              <a:rPr lang="en-US" smtClean="0">
                <a:solidFill>
                  <a:srgbClr val="FFFFFF"/>
                </a:solidFill>
              </a:rPr>
              <a:pPr/>
              <a:t>5</a:t>
            </a:fld>
            <a:endParaRPr lang="en-US" dirty="0">
              <a:solidFill>
                <a:srgbClr val="FFFFFF"/>
              </a:solidFill>
            </a:endParaRPr>
          </a:p>
        </p:txBody>
      </p:sp>
    </p:spTree>
    <p:extLst>
      <p:ext uri="{BB962C8B-B14F-4D97-AF65-F5344CB8AC3E}">
        <p14:creationId xmlns:p14="http://schemas.microsoft.com/office/powerpoint/2010/main" val="555803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“Employment” Relationship in Policing Context</a:t>
            </a:r>
          </a:p>
        </p:txBody>
      </p:sp>
      <p:graphicFrame>
        <p:nvGraphicFramePr>
          <p:cNvPr id="4" name="Diagram 3"/>
          <p:cNvGraphicFramePr/>
          <p:nvPr>
            <p:extLst>
              <p:ext uri="{D42A27DB-BD31-4B8C-83A1-F6EECF244321}">
                <p14:modId xmlns:p14="http://schemas.microsoft.com/office/powerpoint/2010/main" val="3900960469"/>
              </p:ext>
            </p:extLst>
          </p:nvPr>
        </p:nvGraphicFramePr>
        <p:xfrm>
          <a:off x="385763" y="797442"/>
          <a:ext cx="8358187" cy="3431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9088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9D327-39CA-4C60-9F77-CEC8182CFFB1}"/>
              </a:ext>
            </a:extLst>
          </p:cNvPr>
          <p:cNvSpPr>
            <a:spLocks noGrp="1"/>
          </p:cNvSpPr>
          <p:nvPr>
            <p:ph type="title"/>
          </p:nvPr>
        </p:nvSpPr>
        <p:spPr/>
        <p:txBody>
          <a:bodyPr/>
          <a:lstStyle/>
          <a:p>
            <a:r>
              <a:rPr lang="en-CA" dirty="0"/>
              <a:t>Historically, no Vicarious Liability for Acts of Police Officers</a:t>
            </a:r>
          </a:p>
        </p:txBody>
      </p:sp>
      <p:sp>
        <p:nvSpPr>
          <p:cNvPr id="3" name="Content Placeholder 2">
            <a:extLst>
              <a:ext uri="{FF2B5EF4-FFF2-40B4-BE49-F238E27FC236}">
                <a16:creationId xmlns:a16="http://schemas.microsoft.com/office/drawing/2014/main" id="{5DCD075A-22EB-4B15-9157-2C1DCCAA153C}"/>
              </a:ext>
            </a:extLst>
          </p:cNvPr>
          <p:cNvSpPr>
            <a:spLocks noGrp="1"/>
          </p:cNvSpPr>
          <p:nvPr>
            <p:ph idx="1"/>
          </p:nvPr>
        </p:nvSpPr>
        <p:spPr/>
        <p:txBody>
          <a:bodyPr>
            <a:normAutofit fontScale="85000" lnSpcReduction="10000"/>
          </a:bodyPr>
          <a:lstStyle/>
          <a:p>
            <a:endParaRPr lang="en-CA" dirty="0"/>
          </a:p>
          <a:p>
            <a:r>
              <a:rPr lang="en-CA" dirty="0"/>
              <a:t>Police officers are not “employees” of municipality or police services board</a:t>
            </a:r>
          </a:p>
          <a:p>
            <a:endParaRPr lang="en-CA" dirty="0"/>
          </a:p>
          <a:p>
            <a:r>
              <a:rPr lang="en-CA" dirty="0"/>
              <a:t>Police officers are personally liable for wrongful acts (i.e. torts)</a:t>
            </a:r>
          </a:p>
          <a:p>
            <a:endParaRPr lang="en-CA" dirty="0"/>
          </a:p>
          <a:p>
            <a:r>
              <a:rPr lang="en-CA" dirty="0"/>
              <a:t>Board and municipalities not vicariously liable at common law for police officer torts; not a suable entity</a:t>
            </a:r>
          </a:p>
        </p:txBody>
      </p:sp>
      <p:sp>
        <p:nvSpPr>
          <p:cNvPr id="4" name="Slide Number Placeholder 3">
            <a:extLst>
              <a:ext uri="{FF2B5EF4-FFF2-40B4-BE49-F238E27FC236}">
                <a16:creationId xmlns:a16="http://schemas.microsoft.com/office/drawing/2014/main" id="{0389C440-C2AB-4D3B-9BC1-8C4FA9D15239}"/>
              </a:ext>
            </a:extLst>
          </p:cNvPr>
          <p:cNvSpPr>
            <a:spLocks noGrp="1"/>
          </p:cNvSpPr>
          <p:nvPr>
            <p:ph type="sldNum" sz="quarter" idx="10"/>
          </p:nvPr>
        </p:nvSpPr>
        <p:spPr/>
        <p:txBody>
          <a:bodyPr/>
          <a:lstStyle/>
          <a:p>
            <a:fld id="{3C2759AE-BA43-4097-8E6F-70CEDDBB45A8}" type="slidenum">
              <a:rPr lang="en-US" smtClean="0">
                <a:solidFill>
                  <a:srgbClr val="FFFFFF"/>
                </a:solidFill>
              </a:rPr>
              <a:pPr/>
              <a:t>7</a:t>
            </a:fld>
            <a:endParaRPr lang="en-US" dirty="0">
              <a:solidFill>
                <a:srgbClr val="FFFFFF"/>
              </a:solidFill>
            </a:endParaRPr>
          </a:p>
        </p:txBody>
      </p:sp>
    </p:spTree>
    <p:extLst>
      <p:ext uri="{BB962C8B-B14F-4D97-AF65-F5344CB8AC3E}">
        <p14:creationId xmlns:p14="http://schemas.microsoft.com/office/powerpoint/2010/main" val="2283589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76AF-68BC-45F0-865F-DEE2B4E00EBC}"/>
              </a:ext>
            </a:extLst>
          </p:cNvPr>
          <p:cNvSpPr>
            <a:spLocks noGrp="1"/>
          </p:cNvSpPr>
          <p:nvPr>
            <p:ph type="title"/>
          </p:nvPr>
        </p:nvSpPr>
        <p:spPr/>
        <p:txBody>
          <a:bodyPr/>
          <a:lstStyle/>
          <a:p>
            <a:r>
              <a:rPr lang="en-CA" dirty="0"/>
              <a:t>What are Police Boards liable for?</a:t>
            </a:r>
          </a:p>
        </p:txBody>
      </p:sp>
      <p:sp>
        <p:nvSpPr>
          <p:cNvPr id="3" name="Content Placeholder 2">
            <a:extLst>
              <a:ext uri="{FF2B5EF4-FFF2-40B4-BE49-F238E27FC236}">
                <a16:creationId xmlns:a16="http://schemas.microsoft.com/office/drawing/2014/main" id="{C2E61D27-4A04-4DC2-AC65-25511F34C8BA}"/>
              </a:ext>
            </a:extLst>
          </p:cNvPr>
          <p:cNvSpPr>
            <a:spLocks noGrp="1"/>
          </p:cNvSpPr>
          <p:nvPr>
            <p:ph idx="1"/>
          </p:nvPr>
        </p:nvSpPr>
        <p:spPr/>
        <p:txBody>
          <a:bodyPr>
            <a:normAutofit/>
          </a:bodyPr>
          <a:lstStyle/>
          <a:p>
            <a:pPr marL="514350" indent="-514350">
              <a:buFont typeface="+mj-lt"/>
              <a:buAutoNum type="arabicPeriod"/>
            </a:pPr>
            <a:r>
              <a:rPr lang="en-CA" dirty="0"/>
              <a:t>Directly liable for matters they are responsible for under statute (i.e. general oversight duties)</a:t>
            </a:r>
          </a:p>
          <a:p>
            <a:pPr marL="514350" indent="-514350">
              <a:buFont typeface="+mj-lt"/>
              <a:buAutoNum type="arabicPeriod"/>
            </a:pPr>
            <a:endParaRPr lang="en-CA" dirty="0"/>
          </a:p>
          <a:p>
            <a:pPr marL="514350" indent="-514350">
              <a:buFont typeface="+mj-lt"/>
              <a:buAutoNum type="arabicPeriod"/>
            </a:pPr>
            <a:r>
              <a:rPr lang="en-CA" dirty="0"/>
              <a:t>In Ontario, deemed vicariously liable under statute for torts committed by police officers (i.e. statutory vicarious liability)</a:t>
            </a:r>
          </a:p>
        </p:txBody>
      </p:sp>
      <p:sp>
        <p:nvSpPr>
          <p:cNvPr id="4" name="Slide Number Placeholder 3">
            <a:extLst>
              <a:ext uri="{FF2B5EF4-FFF2-40B4-BE49-F238E27FC236}">
                <a16:creationId xmlns:a16="http://schemas.microsoft.com/office/drawing/2014/main" id="{3B5CE558-C337-44D6-A076-6ABBB0623FDF}"/>
              </a:ext>
            </a:extLst>
          </p:cNvPr>
          <p:cNvSpPr>
            <a:spLocks noGrp="1"/>
          </p:cNvSpPr>
          <p:nvPr>
            <p:ph type="sldNum" sz="quarter" idx="10"/>
          </p:nvPr>
        </p:nvSpPr>
        <p:spPr/>
        <p:txBody>
          <a:bodyPr/>
          <a:lstStyle/>
          <a:p>
            <a:fld id="{3C2759AE-BA43-4097-8E6F-70CEDDBB45A8}" type="slidenum">
              <a:rPr lang="en-US" smtClean="0">
                <a:solidFill>
                  <a:srgbClr val="FFFFFF"/>
                </a:solidFill>
              </a:rPr>
              <a:pPr/>
              <a:t>8</a:t>
            </a:fld>
            <a:endParaRPr lang="en-US" dirty="0">
              <a:solidFill>
                <a:srgbClr val="FFFFFF"/>
              </a:solidFill>
            </a:endParaRPr>
          </a:p>
        </p:txBody>
      </p:sp>
    </p:spTree>
    <p:extLst>
      <p:ext uri="{BB962C8B-B14F-4D97-AF65-F5344CB8AC3E}">
        <p14:creationId xmlns:p14="http://schemas.microsoft.com/office/powerpoint/2010/main" val="1028928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A9F6-2A36-4C87-A339-0A6D34EDC522}"/>
              </a:ext>
            </a:extLst>
          </p:cNvPr>
          <p:cNvSpPr>
            <a:spLocks noGrp="1"/>
          </p:cNvSpPr>
          <p:nvPr>
            <p:ph type="title"/>
          </p:nvPr>
        </p:nvSpPr>
        <p:spPr/>
        <p:txBody>
          <a:bodyPr/>
          <a:lstStyle/>
          <a:p>
            <a:r>
              <a:rPr lang="en-CA" dirty="0"/>
              <a:t>Police Board Direct Liability</a:t>
            </a:r>
          </a:p>
        </p:txBody>
      </p:sp>
      <p:sp>
        <p:nvSpPr>
          <p:cNvPr id="4" name="Slide Number Placeholder 3">
            <a:extLst>
              <a:ext uri="{FF2B5EF4-FFF2-40B4-BE49-F238E27FC236}">
                <a16:creationId xmlns:a16="http://schemas.microsoft.com/office/drawing/2014/main" id="{3A73F076-20ED-4615-AF33-3D7D4BECB5BA}"/>
              </a:ext>
            </a:extLst>
          </p:cNvPr>
          <p:cNvSpPr>
            <a:spLocks noGrp="1"/>
          </p:cNvSpPr>
          <p:nvPr>
            <p:ph type="sldNum" sz="quarter" idx="10"/>
          </p:nvPr>
        </p:nvSpPr>
        <p:spPr/>
        <p:txBody>
          <a:bodyPr/>
          <a:lstStyle/>
          <a:p>
            <a:fld id="{3C2759AE-BA43-4097-8E6F-70CEDDBB45A8}" type="slidenum">
              <a:rPr lang="en-US" smtClean="0">
                <a:solidFill>
                  <a:srgbClr val="FFFFFF"/>
                </a:solidFill>
              </a:rPr>
              <a:pPr/>
              <a:t>9</a:t>
            </a:fld>
            <a:endParaRPr lang="en-US" dirty="0">
              <a:solidFill>
                <a:srgbClr val="FFFFFF"/>
              </a:solidFill>
            </a:endParaRPr>
          </a:p>
        </p:txBody>
      </p:sp>
      <p:graphicFrame>
        <p:nvGraphicFramePr>
          <p:cNvPr id="5" name="Diagram 4">
            <a:extLst>
              <a:ext uri="{FF2B5EF4-FFF2-40B4-BE49-F238E27FC236}">
                <a16:creationId xmlns:a16="http://schemas.microsoft.com/office/drawing/2014/main" id="{C83DACD9-3264-4355-AA7C-24AE010ABCA7}"/>
              </a:ext>
            </a:extLst>
          </p:cNvPr>
          <p:cNvGraphicFramePr/>
          <p:nvPr>
            <p:extLst>
              <p:ext uri="{D42A27DB-BD31-4B8C-83A1-F6EECF244321}">
                <p14:modId xmlns:p14="http://schemas.microsoft.com/office/powerpoint/2010/main" val="4093408124"/>
              </p:ext>
            </p:extLst>
          </p:nvPr>
        </p:nvGraphicFramePr>
        <p:xfrm>
          <a:off x="458341" y="797443"/>
          <a:ext cx="7986023" cy="3431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9707783"/>
      </p:ext>
    </p:extLst>
  </p:cSld>
  <p:clrMapOvr>
    <a:masterClrMapping/>
  </p:clrMapOvr>
</p:sld>
</file>

<file path=ppt/theme/theme1.xml><?xml version="1.0" encoding="utf-8"?>
<a:theme xmlns:a="http://schemas.openxmlformats.org/drawingml/2006/main" name="HM WideScreen Template with Samples">
  <a:themeElements>
    <a:clrScheme name="HM Colours">
      <a:dk1>
        <a:srgbClr val="000000"/>
      </a:dk1>
      <a:lt1>
        <a:srgbClr val="FFFFFF"/>
      </a:lt1>
      <a:dk2>
        <a:srgbClr val="58595B"/>
      </a:dk2>
      <a:lt2>
        <a:srgbClr val="FFFFFF"/>
      </a:lt2>
      <a:accent1>
        <a:srgbClr val="45A8BF"/>
      </a:accent1>
      <a:accent2>
        <a:srgbClr val="58595B"/>
      </a:accent2>
      <a:accent3>
        <a:srgbClr val="A6ACAC"/>
      </a:accent3>
      <a:accent4>
        <a:srgbClr val="C00000"/>
      </a:accent4>
      <a:accent5>
        <a:srgbClr val="CDD2D2"/>
      </a:accent5>
      <a:accent6>
        <a:srgbClr val="000000"/>
      </a:accent6>
      <a:hlink>
        <a:srgbClr val="C4262F"/>
      </a:hlink>
      <a:folHlink>
        <a:srgbClr val="45A8BF"/>
      </a:folHlink>
    </a:clrScheme>
    <a:fontScheme name="HM 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chemeClr val="tx1"/>
            </a:solidFil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1226</TotalTime>
  <Words>6320</Words>
  <Application>Microsoft Office PowerPoint</Application>
  <PresentationFormat>On-screen Show (16:9)</PresentationFormat>
  <Paragraphs>429</Paragraphs>
  <Slides>31</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ＭＳ Ｐゴシック</vt:lpstr>
      <vt:lpstr>Arial</vt:lpstr>
      <vt:lpstr>Times</vt:lpstr>
      <vt:lpstr>HM WideScreen Template with Samples</vt:lpstr>
      <vt:lpstr>PowerPoint Presentation</vt:lpstr>
      <vt:lpstr>PowerPoint Presentation</vt:lpstr>
      <vt:lpstr>Tort Liability of Employers for Employee Conduct at Common Law</vt:lpstr>
      <vt:lpstr>When is an Employee Acting “within the scope of employment”?</vt:lpstr>
      <vt:lpstr>Why the Law Imposes Vicarious Liability on Employers</vt:lpstr>
      <vt:lpstr>“Employment” Relationship in Policing Context</vt:lpstr>
      <vt:lpstr>Historically, no Vicarious Liability for Acts of Police Officers</vt:lpstr>
      <vt:lpstr>What are Police Boards liable for?</vt:lpstr>
      <vt:lpstr>Police Board Direct Liability</vt:lpstr>
      <vt:lpstr>Oldhavi Estate v Woodhouse, continued</vt:lpstr>
      <vt:lpstr>Oldhavi Estate v Woodhouse, continued</vt:lpstr>
      <vt:lpstr>Statutory Liability for Police Officer Conduct</vt:lpstr>
      <vt:lpstr>Statutory Liability for Police Officer Conduct</vt:lpstr>
      <vt:lpstr>Statutory Liability for Police Officer Conduct</vt:lpstr>
      <vt:lpstr>Result of Statutory Schemes</vt:lpstr>
      <vt:lpstr>In the Course of Employment…</vt:lpstr>
      <vt:lpstr>The Ontario Model – Police Boards are Suable</vt:lpstr>
      <vt:lpstr>The Alberta Model – Police Chiefs are Suable</vt:lpstr>
      <vt:lpstr>Drawbacks of Alberta Model</vt:lpstr>
      <vt:lpstr>Outside Ontario, what can Police Boards/Commissions do?</vt:lpstr>
      <vt:lpstr>Production of Relevant Documents</vt:lpstr>
      <vt:lpstr>Privileged Documents and Communications </vt:lpstr>
      <vt:lpstr>Potential to Protect Communications through Common Interest Privilege</vt:lpstr>
      <vt:lpstr>Common Interest Privilege</vt:lpstr>
      <vt:lpstr>Decision on Common Interest Privilege in Police Context (Order PO-3167, 2013 CanLII 10462)</vt:lpstr>
      <vt:lpstr>Decision on Common Interest Privilege in Police Context</vt:lpstr>
      <vt:lpstr>Example of Potential Claim of Common Interest Privilege</vt:lpstr>
      <vt:lpstr>Key Takeaways </vt:lpstr>
      <vt:lpstr>Key Takeaways</vt:lpstr>
      <vt:lpstr>Questions &amp; Answers</vt:lpstr>
      <vt:lpstr>PowerPoint Presentation</vt:lpstr>
    </vt:vector>
  </TitlesOfParts>
  <Company>Hicks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 Taylor</dc:creator>
  <cp:lastModifiedBy>Michelle Daley</cp:lastModifiedBy>
  <cp:revision>103</cp:revision>
  <cp:lastPrinted>2020-01-31T15:24:40Z</cp:lastPrinted>
  <dcterms:created xsi:type="dcterms:W3CDTF">2020-01-26T17:56:50Z</dcterms:created>
  <dcterms:modified xsi:type="dcterms:W3CDTF">2020-01-31T16:28:20Z</dcterms:modified>
</cp:coreProperties>
</file>